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4" r:id="rId2"/>
    <p:sldId id="270" r:id="rId3"/>
    <p:sldId id="269" r:id="rId4"/>
    <p:sldId id="271" r:id="rId5"/>
    <p:sldId id="263" r:id="rId6"/>
    <p:sldId id="265" r:id="rId7"/>
    <p:sldId id="273" r:id="rId8"/>
    <p:sldId id="276" r:id="rId9"/>
    <p:sldId id="278" r:id="rId10"/>
    <p:sldId id="275" r:id="rId11"/>
    <p:sldId id="259" r:id="rId12"/>
    <p:sldId id="287" r:id="rId13"/>
    <p:sldId id="286" r:id="rId14"/>
    <p:sldId id="280" r:id="rId15"/>
    <p:sldId id="281" r:id="rId16"/>
    <p:sldId id="282" r:id="rId17"/>
    <p:sldId id="284" r:id="rId18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F3D0CC-B495-4ED9-8374-BDB2FE58AC4E}" v="2184" dt="2018-07-21T21:26:18.146"/>
    <p1510:client id="{8C8CA77A-8E49-4BD2-9ED5-8F56EE747D9A}" v="63" dt="2018-07-22T06:05:03.875"/>
    <p1510:client id="{5476F8FF-615A-4A85-951F-D4245195630F}" v="14" dt="2018-07-22T06:08:28.2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7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-9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HY, Mary" userId="0afd4db8-d624-4195-ad74-d950010a3c7a" providerId="ADAL" clId="{5476F8FF-615A-4A85-951F-D4245195630F}"/>
    <pc:docChg chg="custSel modSld">
      <pc:chgData name="MAHY, Mary" userId="0afd4db8-d624-4195-ad74-d950010a3c7a" providerId="ADAL" clId="{5476F8FF-615A-4A85-951F-D4245195630F}" dt="2018-07-22T06:08:28.220" v="13" actId="20577"/>
      <pc:docMkLst>
        <pc:docMk/>
      </pc:docMkLst>
      <pc:sldChg chg="modSp">
        <pc:chgData name="MAHY, Mary" userId="0afd4db8-d624-4195-ad74-d950010a3c7a" providerId="ADAL" clId="{5476F8FF-615A-4A85-951F-D4245195630F}" dt="2018-07-22T06:08:28.220" v="13" actId="20577"/>
        <pc:sldMkLst>
          <pc:docMk/>
          <pc:sldMk cId="100580450" sldId="286"/>
        </pc:sldMkLst>
        <pc:spChg chg="mod">
          <ac:chgData name="MAHY, Mary" userId="0afd4db8-d624-4195-ad74-d950010a3c7a" providerId="ADAL" clId="{5476F8FF-615A-4A85-951F-D4245195630F}" dt="2018-07-22T06:08:28.220" v="13" actId="20577"/>
          <ac:spMkLst>
            <pc:docMk/>
            <pc:sldMk cId="100580450" sldId="286"/>
            <ac:spMk id="10" creationId="{35866577-226B-47C8-9B3B-7DF590A4E789}"/>
          </ac:spMkLst>
        </pc:spChg>
      </pc:sldChg>
    </pc:docChg>
  </pc:docChgLst>
  <pc:docChgLst>
    <pc:chgData name="MAHY, Mary" userId="0afd4db8-d624-4195-ad74-d950010a3c7a" providerId="ADAL" clId="{8C8CA77A-8E49-4BD2-9ED5-8F56EE747D9A}"/>
    <pc:docChg chg="modSld">
      <pc:chgData name="MAHY, Mary" userId="0afd4db8-d624-4195-ad74-d950010a3c7a" providerId="ADAL" clId="{8C8CA77A-8E49-4BD2-9ED5-8F56EE747D9A}" dt="2018-07-22T06:05:03.875" v="61" actId="20577"/>
      <pc:docMkLst>
        <pc:docMk/>
      </pc:docMkLst>
      <pc:sldChg chg="modSp">
        <pc:chgData name="MAHY, Mary" userId="0afd4db8-d624-4195-ad74-d950010a3c7a" providerId="ADAL" clId="{8C8CA77A-8E49-4BD2-9ED5-8F56EE747D9A}" dt="2018-07-22T06:05:03.875" v="61" actId="20577"/>
        <pc:sldMkLst>
          <pc:docMk/>
          <pc:sldMk cId="925861399" sldId="259"/>
        </pc:sldMkLst>
        <pc:graphicFrameChg chg="modGraphic">
          <ac:chgData name="MAHY, Mary" userId="0afd4db8-d624-4195-ad74-d950010a3c7a" providerId="ADAL" clId="{8C8CA77A-8E49-4BD2-9ED5-8F56EE747D9A}" dt="2018-07-22T06:05:03.875" v="61" actId="20577"/>
          <ac:graphicFrameMkLst>
            <pc:docMk/>
            <pc:sldMk cId="925861399" sldId="259"/>
            <ac:graphicFrameMk id="4" creationId="{A7204609-2419-400D-8A72-4F670B8F28E1}"/>
          </ac:graphicFrameMkLst>
        </pc:graphicFrameChg>
      </pc:sldChg>
      <pc:sldChg chg="modSp">
        <pc:chgData name="MAHY, Mary" userId="0afd4db8-d624-4195-ad74-d950010a3c7a" providerId="ADAL" clId="{8C8CA77A-8E49-4BD2-9ED5-8F56EE747D9A}" dt="2018-07-22T05:52:41.040" v="30" actId="1036"/>
        <pc:sldMkLst>
          <pc:docMk/>
          <pc:sldMk cId="4129405986" sldId="263"/>
        </pc:sldMkLst>
        <pc:spChg chg="mod">
          <ac:chgData name="MAHY, Mary" userId="0afd4db8-d624-4195-ad74-d950010a3c7a" providerId="ADAL" clId="{8C8CA77A-8E49-4BD2-9ED5-8F56EE747D9A}" dt="2018-07-22T05:52:33.431" v="20" actId="1035"/>
          <ac:spMkLst>
            <pc:docMk/>
            <pc:sldMk cId="4129405986" sldId="263"/>
            <ac:spMk id="6" creationId="{7144D9F0-00CC-435B-8BD1-B349C0D7F05C}"/>
          </ac:spMkLst>
        </pc:spChg>
        <pc:spChg chg="mod">
          <ac:chgData name="MAHY, Mary" userId="0afd4db8-d624-4195-ad74-d950010a3c7a" providerId="ADAL" clId="{8C8CA77A-8E49-4BD2-9ED5-8F56EE747D9A}" dt="2018-07-22T05:52:41.040" v="30" actId="1036"/>
          <ac:spMkLst>
            <pc:docMk/>
            <pc:sldMk cId="4129405986" sldId="263"/>
            <ac:spMk id="7" creationId="{47CB0672-441E-40C8-86D3-A51138BE1F43}"/>
          </ac:spMkLst>
        </pc:spChg>
      </pc:sldChg>
      <pc:sldChg chg="addSp modSp">
        <pc:chgData name="MAHY, Mary" userId="0afd4db8-d624-4195-ad74-d950010a3c7a" providerId="ADAL" clId="{8C8CA77A-8E49-4BD2-9ED5-8F56EE747D9A}" dt="2018-07-22T05:51:55.862" v="14" actId="20577"/>
        <pc:sldMkLst>
          <pc:docMk/>
          <pc:sldMk cId="2436376718" sldId="269"/>
        </pc:sldMkLst>
        <pc:spChg chg="add mod">
          <ac:chgData name="MAHY, Mary" userId="0afd4db8-d624-4195-ad74-d950010a3c7a" providerId="ADAL" clId="{8C8CA77A-8E49-4BD2-9ED5-8F56EE747D9A}" dt="2018-07-22T05:51:35.458" v="8" actId="1076"/>
          <ac:spMkLst>
            <pc:docMk/>
            <pc:sldMk cId="2436376718" sldId="269"/>
            <ac:spMk id="3" creationId="{D48BB5C3-8A86-485E-87B5-F74963E874E0}"/>
          </ac:spMkLst>
        </pc:spChg>
        <pc:spChg chg="add mod">
          <ac:chgData name="MAHY, Mary" userId="0afd4db8-d624-4195-ad74-d950010a3c7a" providerId="ADAL" clId="{8C8CA77A-8E49-4BD2-9ED5-8F56EE747D9A}" dt="2018-07-22T05:51:55.862" v="14" actId="20577"/>
          <ac:spMkLst>
            <pc:docMk/>
            <pc:sldMk cId="2436376718" sldId="269"/>
            <ac:spMk id="6" creationId="{24B5846D-622B-47DB-8024-F6EE78A28E5B}"/>
          </ac:spMkLst>
        </pc:spChg>
        <pc:graphicFrameChg chg="mod">
          <ac:chgData name="MAHY, Mary" userId="0afd4db8-d624-4195-ad74-d950010a3c7a" providerId="ADAL" clId="{8C8CA77A-8E49-4BD2-9ED5-8F56EE747D9A}" dt="2018-07-22T05:51:42.947" v="10"/>
          <ac:graphicFrameMkLst>
            <pc:docMk/>
            <pc:sldMk cId="2436376718" sldId="269"/>
            <ac:graphicFrameMk id="7" creationId="{08FCED35-0B29-4513-ABEC-4A4177EE1C8F}"/>
          </ac:graphicFrameMkLst>
        </pc:graphicFrameChg>
      </pc:sldChg>
      <pc:sldChg chg="modSp">
        <pc:chgData name="MAHY, Mary" userId="0afd4db8-d624-4195-ad74-d950010a3c7a" providerId="ADAL" clId="{8C8CA77A-8E49-4BD2-9ED5-8F56EE747D9A}" dt="2018-07-22T06:02:02.363" v="54" actId="20577"/>
        <pc:sldMkLst>
          <pc:docMk/>
          <pc:sldMk cId="3153474313" sldId="276"/>
        </pc:sldMkLst>
        <pc:spChg chg="mod">
          <ac:chgData name="MAHY, Mary" userId="0afd4db8-d624-4195-ad74-d950010a3c7a" providerId="ADAL" clId="{8C8CA77A-8E49-4BD2-9ED5-8F56EE747D9A}" dt="2018-07-22T06:02:02.363" v="54" actId="20577"/>
          <ac:spMkLst>
            <pc:docMk/>
            <pc:sldMk cId="3153474313" sldId="276"/>
            <ac:spMk id="3" creationId="{2C850C20-1486-4DF4-A56D-7F5A2033866A}"/>
          </ac:spMkLst>
        </pc:spChg>
      </pc:sldChg>
      <pc:sldChg chg="modSp">
        <pc:chgData name="MAHY, Mary" userId="0afd4db8-d624-4195-ad74-d950010a3c7a" providerId="ADAL" clId="{8C8CA77A-8E49-4BD2-9ED5-8F56EE747D9A}" dt="2018-07-22T06:01:48.500" v="53" actId="20577"/>
        <pc:sldMkLst>
          <pc:docMk/>
          <pc:sldMk cId="373779875" sldId="278"/>
        </pc:sldMkLst>
        <pc:spChg chg="mod">
          <ac:chgData name="MAHY, Mary" userId="0afd4db8-d624-4195-ad74-d950010a3c7a" providerId="ADAL" clId="{8C8CA77A-8E49-4BD2-9ED5-8F56EE747D9A}" dt="2018-07-22T06:01:48.500" v="53" actId="20577"/>
          <ac:spMkLst>
            <pc:docMk/>
            <pc:sldMk cId="373779875" sldId="278"/>
            <ac:spMk id="3" creationId="{2C850C20-1486-4DF4-A56D-7F5A2033866A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naids-my.sharepoint.com/personal/mahym_unaids_org/Documents/06%20PMTCT/Be%20free/Start%20free%20statelite%20Amsterdam/presentation%20for%20Last%20Mile%20sess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://edms.unaids.org/ResultGrid.aspx?bExcel=2&amp;Notes=FALSE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https://unaids-my.sharepoint.com/personal/mahym_unaids_org/Documents/06%20PMTCT/MTCT%20calculator/MTCT%20rate%20May%20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Number of new child infections, globally, 1990-2017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cked"/>
        <c:varyColors val="0"/>
        <c:ser>
          <c:idx val="1"/>
          <c:order val="1"/>
          <c:spPr>
            <a:noFill/>
            <a:ln>
              <a:noFill/>
            </a:ln>
            <a:effectLst/>
          </c:spPr>
          <c:cat>
            <c:numRef>
              <c:f>'new infecitons'!$D$1:$AH$1</c:f>
              <c:numCache>
                <c:formatCode>General</c:formatCode>
                <c:ptCount val="3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</c:numCache>
            </c:numRef>
          </c:cat>
          <c:val>
            <c:numRef>
              <c:f>'new infecitons'!$D$3:$AH$3</c:f>
              <c:numCache>
                <c:formatCode>0</c:formatCode>
                <c:ptCount val="31"/>
                <c:pt idx="0">
                  <c:v>94409.263470000005</c:v>
                </c:pt>
                <c:pt idx="1">
                  <c:v>114732.5071</c:v>
                </c:pt>
                <c:pt idx="2">
                  <c:v>137320.16390000001</c:v>
                </c:pt>
                <c:pt idx="3">
                  <c:v>160747.40530000001</c:v>
                </c:pt>
                <c:pt idx="4">
                  <c:v>184880.03630000001</c:v>
                </c:pt>
                <c:pt idx="5">
                  <c:v>207973.25080000001</c:v>
                </c:pt>
                <c:pt idx="6">
                  <c:v>227759.55360000001</c:v>
                </c:pt>
                <c:pt idx="7">
                  <c:v>242948.9448</c:v>
                </c:pt>
                <c:pt idx="8">
                  <c:v>253695.06529999999</c:v>
                </c:pt>
                <c:pt idx="9">
                  <c:v>260367.78690000001</c:v>
                </c:pt>
                <c:pt idx="10">
                  <c:v>263166.27909999999</c:v>
                </c:pt>
                <c:pt idx="11">
                  <c:v>263992.84049999999</c:v>
                </c:pt>
                <c:pt idx="12">
                  <c:v>262498.19319999998</c:v>
                </c:pt>
                <c:pt idx="13">
                  <c:v>257411.7542</c:v>
                </c:pt>
                <c:pt idx="14">
                  <c:v>248972.97469999999</c:v>
                </c:pt>
                <c:pt idx="15">
                  <c:v>237479.6728</c:v>
                </c:pt>
                <c:pt idx="16">
                  <c:v>227683.454</c:v>
                </c:pt>
                <c:pt idx="17">
                  <c:v>214992.7904</c:v>
                </c:pt>
                <c:pt idx="18">
                  <c:v>202433.6526</c:v>
                </c:pt>
                <c:pt idx="19">
                  <c:v>185933.47029999999</c:v>
                </c:pt>
                <c:pt idx="20">
                  <c:v>170428.13</c:v>
                </c:pt>
                <c:pt idx="21">
                  <c:v>158265.48749999999</c:v>
                </c:pt>
                <c:pt idx="22">
                  <c:v>145338.30540000001</c:v>
                </c:pt>
                <c:pt idx="23">
                  <c:v>135194.63159999999</c:v>
                </c:pt>
                <c:pt idx="24">
                  <c:v>123905.359</c:v>
                </c:pt>
                <c:pt idx="25">
                  <c:v>119485.0303</c:v>
                </c:pt>
                <c:pt idx="26">
                  <c:v>114172.0009</c:v>
                </c:pt>
                <c:pt idx="27">
                  <c:v>110471.83719999999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99-419E-9933-9BA42C7315E7}"/>
            </c:ext>
          </c:extLst>
        </c:ser>
        <c:ser>
          <c:idx val="2"/>
          <c:order val="2"/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cat>
            <c:numRef>
              <c:f>'new infecitons'!$D$1:$AH$1</c:f>
              <c:numCache>
                <c:formatCode>General</c:formatCode>
                <c:ptCount val="3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</c:numCache>
            </c:numRef>
          </c:cat>
          <c:val>
            <c:numRef>
              <c:f>'new infecitons'!$D$4:$AE$4</c:f>
              <c:numCache>
                <c:formatCode>0</c:formatCode>
                <c:ptCount val="28"/>
                <c:pt idx="0">
                  <c:v>128577.20433000001</c:v>
                </c:pt>
                <c:pt idx="1">
                  <c:v>156255.69420000003</c:v>
                </c:pt>
                <c:pt idx="2">
                  <c:v>187018.11799999999</c:v>
                </c:pt>
                <c:pt idx="3">
                  <c:v>218923.98279999997</c:v>
                </c:pt>
                <c:pt idx="4">
                  <c:v>251790.52709999998</c:v>
                </c:pt>
                <c:pt idx="5">
                  <c:v>283241.47629999998</c:v>
                </c:pt>
                <c:pt idx="6">
                  <c:v>310188.69980000006</c:v>
                </c:pt>
                <c:pt idx="7">
                  <c:v>330875.32919999998</c:v>
                </c:pt>
                <c:pt idx="8">
                  <c:v>345510.61060000001</c:v>
                </c:pt>
                <c:pt idx="9">
                  <c:v>354598.27680000005</c:v>
                </c:pt>
                <c:pt idx="10">
                  <c:v>358409.57970000006</c:v>
                </c:pt>
                <c:pt idx="11">
                  <c:v>359535.28450000001</c:v>
                </c:pt>
                <c:pt idx="12">
                  <c:v>357499.70500000007</c:v>
                </c:pt>
                <c:pt idx="13">
                  <c:v>350572.41749999998</c:v>
                </c:pt>
                <c:pt idx="14">
                  <c:v>339079.53389999992</c:v>
                </c:pt>
                <c:pt idx="15">
                  <c:v>323426.65649999998</c:v>
                </c:pt>
                <c:pt idx="16">
                  <c:v>310085.05859999999</c:v>
                </c:pt>
                <c:pt idx="17">
                  <c:v>292801.47869999998</c:v>
                </c:pt>
                <c:pt idx="18">
                  <c:v>275697.02549999999</c:v>
                </c:pt>
                <c:pt idx="19">
                  <c:v>253225.21260000003</c:v>
                </c:pt>
                <c:pt idx="20">
                  <c:v>232108.28779999999</c:v>
                </c:pt>
                <c:pt idx="21">
                  <c:v>215543.82680000004</c:v>
                </c:pt>
                <c:pt idx="22">
                  <c:v>197938.12929999997</c:v>
                </c:pt>
                <c:pt idx="23">
                  <c:v>184123.3279</c:v>
                </c:pt>
                <c:pt idx="24">
                  <c:v>168748.32069999998</c:v>
                </c:pt>
                <c:pt idx="25">
                  <c:v>162728.21750000003</c:v>
                </c:pt>
                <c:pt idx="26">
                  <c:v>155492.33360000001</c:v>
                </c:pt>
                <c:pt idx="27">
                  <c:v>150453.03250000003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99-419E-9933-9BA42C7315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46587584"/>
        <c:axId val="646617432"/>
      </c:areaChar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30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8499-419E-9933-9BA42C7315E7}"/>
              </c:ext>
            </c:extLst>
          </c:dPt>
          <c:cat>
            <c:numRef>
              <c:f>'new infecitons'!$D$1:$AH$1</c:f>
              <c:numCache>
                <c:formatCode>General</c:formatCode>
                <c:ptCount val="3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</c:numCache>
            </c:numRef>
          </c:cat>
          <c:val>
            <c:numRef>
              <c:f>'new infecitons'!$D$2:$AH$2</c:f>
              <c:numCache>
                <c:formatCode>0</c:formatCode>
                <c:ptCount val="31"/>
                <c:pt idx="0">
                  <c:v>151522.90719999999</c:v>
                </c:pt>
                <c:pt idx="1">
                  <c:v>184039.94331</c:v>
                </c:pt>
                <c:pt idx="2">
                  <c:v>220175.51665999999</c:v>
                </c:pt>
                <c:pt idx="3">
                  <c:v>257643.91355</c:v>
                </c:pt>
                <c:pt idx="4">
                  <c:v>296239.01655</c:v>
                </c:pt>
                <c:pt idx="5">
                  <c:v>333191.11528999999</c:v>
                </c:pt>
                <c:pt idx="6">
                  <c:v>364837.57961000002</c:v>
                </c:pt>
                <c:pt idx="7">
                  <c:v>389130.82717</c:v>
                </c:pt>
                <c:pt idx="8">
                  <c:v>406315.82731000002</c:v>
                </c:pt>
                <c:pt idx="9">
                  <c:v>416981.34006000002</c:v>
                </c:pt>
                <c:pt idx="10">
                  <c:v>421440.11582000001</c:v>
                </c:pt>
                <c:pt idx="11">
                  <c:v>422765.74362999998</c:v>
                </c:pt>
                <c:pt idx="12">
                  <c:v>420369.0784</c:v>
                </c:pt>
                <c:pt idx="13">
                  <c:v>412222.34023999999</c:v>
                </c:pt>
                <c:pt idx="14">
                  <c:v>398705.25176000001</c:v>
                </c:pt>
                <c:pt idx="15">
                  <c:v>380317.63666000002</c:v>
                </c:pt>
                <c:pt idx="16">
                  <c:v>364635.03473000001</c:v>
                </c:pt>
                <c:pt idx="17">
                  <c:v>344326.42303000001</c:v>
                </c:pt>
                <c:pt idx="18">
                  <c:v>324212.82254000002</c:v>
                </c:pt>
                <c:pt idx="19">
                  <c:v>297807.58215999999</c:v>
                </c:pt>
                <c:pt idx="20">
                  <c:v>272992.13257999998</c:v>
                </c:pt>
                <c:pt idx="21">
                  <c:v>253515.79993000001</c:v>
                </c:pt>
                <c:pt idx="22">
                  <c:v>232830.61827000001</c:v>
                </c:pt>
                <c:pt idx="23">
                  <c:v>216593.02322</c:v>
                </c:pt>
                <c:pt idx="24">
                  <c:v>198519.43075999999</c:v>
                </c:pt>
                <c:pt idx="25">
                  <c:v>191446.12422999999</c:v>
                </c:pt>
                <c:pt idx="26">
                  <c:v>182934.71290000001</c:v>
                </c:pt>
                <c:pt idx="27">
                  <c:v>177002.97928999999</c:v>
                </c:pt>
                <c:pt idx="30" formatCode="#,##0">
                  <c:v>20000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499-419E-9933-9BA42C7315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6588568"/>
        <c:axId val="646591520"/>
      </c:lineChart>
      <c:catAx>
        <c:axId val="646588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6591520"/>
        <c:crosses val="autoZero"/>
        <c:auto val="1"/>
        <c:lblAlgn val="ctr"/>
        <c:lblOffset val="100"/>
        <c:noMultiLvlLbl val="0"/>
      </c:catAx>
      <c:valAx>
        <c:axId val="646591520"/>
        <c:scaling>
          <c:orientation val="minMax"/>
          <c:max val="7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6588568"/>
        <c:crosses val="autoZero"/>
        <c:crossBetween val="between"/>
      </c:valAx>
      <c:valAx>
        <c:axId val="646617432"/>
        <c:scaling>
          <c:orientation val="minMax"/>
        </c:scaling>
        <c:delete val="1"/>
        <c:axPos val="r"/>
        <c:numFmt formatCode="0" sourceLinked="1"/>
        <c:majorTickMark val="out"/>
        <c:minorTickMark val="none"/>
        <c:tickLblPos val="nextTo"/>
        <c:crossAx val="646587584"/>
        <c:crosses val="max"/>
        <c:crossBetween val="between"/>
      </c:valAx>
      <c:catAx>
        <c:axId val="6465875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4661743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PMTCT coverage, by region, 2010-2017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2010</c:v>
          </c:tx>
          <c:spPr>
            <a:solidFill>
              <a:schemeClr val="accent1">
                <a:tint val="46000"/>
              </a:schemeClr>
            </a:solidFill>
            <a:ln>
              <a:noFill/>
            </a:ln>
            <a:effectLst/>
          </c:spPr>
          <c:invertIfNegative val="0"/>
          <c:cat>
            <c:strRef>
              <c:f>ResultGrid!$C$2:$C$4</c:f>
              <c:strCache>
                <c:ptCount val="3"/>
                <c:pt idx="0">
                  <c:v>Global</c:v>
                </c:pt>
                <c:pt idx="1">
                  <c:v>Eastern and southern Africa</c:v>
                </c:pt>
                <c:pt idx="2">
                  <c:v>Western and central Africa</c:v>
                </c:pt>
              </c:strCache>
            </c:strRef>
          </c:cat>
          <c:val>
            <c:numRef>
              <c:f>ResultGrid!$D$2:$D$4</c:f>
              <c:numCache>
                <c:formatCode>General</c:formatCode>
                <c:ptCount val="3"/>
                <c:pt idx="0">
                  <c:v>50.598461999999998</c:v>
                </c:pt>
                <c:pt idx="1">
                  <c:v>60.911689000000003</c:v>
                </c:pt>
                <c:pt idx="2">
                  <c:v>24.532309000000001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84-4E62-B405-FD1B3370F469}"/>
            </c:ext>
          </c:extLst>
        </c:ser>
        <c:ser>
          <c:idx val="1"/>
          <c:order val="1"/>
          <c:tx>
            <c:v>2011</c:v>
          </c:tx>
          <c:spPr>
            <a:solidFill>
              <a:schemeClr val="accent1">
                <a:tint val="62000"/>
              </a:schemeClr>
            </a:solidFill>
            <a:ln>
              <a:noFill/>
            </a:ln>
            <a:effectLst/>
          </c:spPr>
          <c:invertIfNegative val="0"/>
          <c:cat>
            <c:strRef>
              <c:f>ResultGrid!$C$2:$C$4</c:f>
              <c:strCache>
                <c:ptCount val="3"/>
                <c:pt idx="0">
                  <c:v>Global</c:v>
                </c:pt>
                <c:pt idx="1">
                  <c:v>Eastern and southern Africa</c:v>
                </c:pt>
                <c:pt idx="2">
                  <c:v>Western and central Africa</c:v>
                </c:pt>
              </c:strCache>
            </c:strRef>
          </c:cat>
          <c:val>
            <c:numRef>
              <c:f>ResultGrid!$E$2:$E$4</c:f>
              <c:numCache>
                <c:formatCode>General</c:formatCode>
                <c:ptCount val="3"/>
                <c:pt idx="0">
                  <c:v>59.732807000000001</c:v>
                </c:pt>
                <c:pt idx="1">
                  <c:v>72.133022999999994</c:v>
                </c:pt>
                <c:pt idx="2">
                  <c:v>29.627309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84-4E62-B405-FD1B3370F469}"/>
            </c:ext>
          </c:extLst>
        </c:ser>
        <c:ser>
          <c:idx val="2"/>
          <c:order val="2"/>
          <c:tx>
            <c:v>2012</c:v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ResultGrid!$C$2:$C$4</c:f>
              <c:strCache>
                <c:ptCount val="3"/>
                <c:pt idx="0">
                  <c:v>Global</c:v>
                </c:pt>
                <c:pt idx="1">
                  <c:v>Eastern and southern Africa</c:v>
                </c:pt>
                <c:pt idx="2">
                  <c:v>Western and central Africa</c:v>
                </c:pt>
              </c:strCache>
            </c:strRef>
          </c:cat>
          <c:val>
            <c:numRef>
              <c:f>ResultGrid!$F$2:$F$4</c:f>
              <c:numCache>
                <c:formatCode>General</c:formatCode>
                <c:ptCount val="3"/>
                <c:pt idx="0">
                  <c:v>67.087305999999998</c:v>
                </c:pt>
                <c:pt idx="1">
                  <c:v>80.318650000000005</c:v>
                </c:pt>
                <c:pt idx="2">
                  <c:v>34.822799000000003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184-4E62-B405-FD1B3370F469}"/>
            </c:ext>
          </c:extLst>
        </c:ser>
        <c:ser>
          <c:idx val="3"/>
          <c:order val="3"/>
          <c:tx>
            <c:v>2013</c:v>
          </c:tx>
          <c:spPr>
            <a:solidFill>
              <a:schemeClr val="accent1">
                <a:tint val="93000"/>
              </a:schemeClr>
            </a:solidFill>
            <a:ln>
              <a:noFill/>
            </a:ln>
            <a:effectLst/>
          </c:spPr>
          <c:invertIfNegative val="0"/>
          <c:cat>
            <c:strRef>
              <c:f>ResultGrid!$C$2:$C$4</c:f>
              <c:strCache>
                <c:ptCount val="3"/>
                <c:pt idx="0">
                  <c:v>Global</c:v>
                </c:pt>
                <c:pt idx="1">
                  <c:v>Eastern and southern Africa</c:v>
                </c:pt>
                <c:pt idx="2">
                  <c:v>Western and central Africa</c:v>
                </c:pt>
              </c:strCache>
            </c:strRef>
          </c:cat>
          <c:val>
            <c:numRef>
              <c:f>ResultGrid!$G$2:$G$4</c:f>
              <c:numCache>
                <c:formatCode>General</c:formatCode>
                <c:ptCount val="3"/>
                <c:pt idx="0">
                  <c:v>71.038543000000004</c:v>
                </c:pt>
                <c:pt idx="1">
                  <c:v>82.757891000000001</c:v>
                </c:pt>
                <c:pt idx="2">
                  <c:v>42.957675000000002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184-4E62-B405-FD1B3370F469}"/>
            </c:ext>
          </c:extLst>
        </c:ser>
        <c:ser>
          <c:idx val="4"/>
          <c:order val="4"/>
          <c:tx>
            <c:v>2014</c:v>
          </c:tx>
          <c:spPr>
            <a:solidFill>
              <a:schemeClr val="accent1">
                <a:shade val="92000"/>
              </a:schemeClr>
            </a:solidFill>
            <a:ln>
              <a:noFill/>
            </a:ln>
            <a:effectLst/>
          </c:spPr>
          <c:invertIfNegative val="0"/>
          <c:cat>
            <c:strRef>
              <c:f>ResultGrid!$C$2:$C$4</c:f>
              <c:strCache>
                <c:ptCount val="3"/>
                <c:pt idx="0">
                  <c:v>Global</c:v>
                </c:pt>
                <c:pt idx="1">
                  <c:v>Eastern and southern Africa</c:v>
                </c:pt>
                <c:pt idx="2">
                  <c:v>Western and central Africa</c:v>
                </c:pt>
              </c:strCache>
            </c:strRef>
          </c:cat>
          <c:val>
            <c:numRef>
              <c:f>ResultGrid!$H$2:$H$4</c:f>
              <c:numCache>
                <c:formatCode>General</c:formatCode>
                <c:ptCount val="3"/>
                <c:pt idx="0">
                  <c:v>76.965046000000001</c:v>
                </c:pt>
                <c:pt idx="1">
                  <c:v>88.796137999999999</c:v>
                </c:pt>
                <c:pt idx="2">
                  <c:v>48.150733000000002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184-4E62-B405-FD1B3370F469}"/>
            </c:ext>
          </c:extLst>
        </c:ser>
        <c:ser>
          <c:idx val="5"/>
          <c:order val="5"/>
          <c:tx>
            <c:v>2015</c:v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ResultGrid!$C$2:$C$4</c:f>
              <c:strCache>
                <c:ptCount val="3"/>
                <c:pt idx="0">
                  <c:v>Global</c:v>
                </c:pt>
                <c:pt idx="1">
                  <c:v>Eastern and southern Africa</c:v>
                </c:pt>
                <c:pt idx="2">
                  <c:v>Western and central Africa</c:v>
                </c:pt>
              </c:strCache>
            </c:strRef>
          </c:cat>
          <c:val>
            <c:numRef>
              <c:f>ResultGrid!$I$2:$I$4</c:f>
              <c:numCache>
                <c:formatCode>General</c:formatCode>
                <c:ptCount val="3"/>
                <c:pt idx="0">
                  <c:v>77.689069000000003</c:v>
                </c:pt>
                <c:pt idx="1">
                  <c:v>89.818779000000006</c:v>
                </c:pt>
                <c:pt idx="2">
                  <c:v>48.218237000000002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184-4E62-B405-FD1B3370F469}"/>
            </c:ext>
          </c:extLst>
        </c:ser>
        <c:ser>
          <c:idx val="6"/>
          <c:order val="6"/>
          <c:tx>
            <c:v>2016</c:v>
          </c:tx>
          <c:spPr>
            <a:solidFill>
              <a:schemeClr val="accent1">
                <a:shade val="61000"/>
              </a:schemeClr>
            </a:solidFill>
            <a:ln>
              <a:noFill/>
            </a:ln>
            <a:effectLst/>
          </c:spPr>
          <c:invertIfNegative val="0"/>
          <c:cat>
            <c:strRef>
              <c:f>ResultGrid!$C$2:$C$4</c:f>
              <c:strCache>
                <c:ptCount val="3"/>
                <c:pt idx="0">
                  <c:v>Global</c:v>
                </c:pt>
                <c:pt idx="1">
                  <c:v>Eastern and southern Africa</c:v>
                </c:pt>
                <c:pt idx="2">
                  <c:v>Western and central Africa</c:v>
                </c:pt>
              </c:strCache>
            </c:strRef>
          </c:cat>
          <c:val>
            <c:numRef>
              <c:f>ResultGrid!$J$2:$J$4</c:f>
              <c:numCache>
                <c:formatCode>General</c:formatCode>
                <c:ptCount val="3"/>
                <c:pt idx="0">
                  <c:v>78.770000999999993</c:v>
                </c:pt>
                <c:pt idx="1">
                  <c:v>90.203785999999994</c:v>
                </c:pt>
                <c:pt idx="2">
                  <c:v>50.312696000000003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184-4E62-B405-FD1B3370F469}"/>
            </c:ext>
          </c:extLst>
        </c:ser>
        <c:ser>
          <c:idx val="7"/>
          <c:order val="7"/>
          <c:tx>
            <c:v>2017</c:v>
          </c:tx>
          <c:spPr>
            <a:solidFill>
              <a:schemeClr val="accent1">
                <a:shade val="45000"/>
              </a:schemeClr>
            </a:solidFill>
            <a:ln>
              <a:noFill/>
            </a:ln>
            <a:effectLst/>
          </c:spPr>
          <c:invertIfNegative val="0"/>
          <c:cat>
            <c:strRef>
              <c:f>ResultGrid!$C$2:$C$4</c:f>
              <c:strCache>
                <c:ptCount val="3"/>
                <c:pt idx="0">
                  <c:v>Global</c:v>
                </c:pt>
                <c:pt idx="1">
                  <c:v>Eastern and southern Africa</c:v>
                </c:pt>
                <c:pt idx="2">
                  <c:v>Western and central Africa</c:v>
                </c:pt>
              </c:strCache>
            </c:strRef>
          </c:cat>
          <c:val>
            <c:numRef>
              <c:f>ResultGrid!$K$2:$K$4</c:f>
              <c:numCache>
                <c:formatCode>General</c:formatCode>
                <c:ptCount val="3"/>
                <c:pt idx="0">
                  <c:v>79.903942999999998</c:v>
                </c:pt>
                <c:pt idx="1">
                  <c:v>93.090903999999995</c:v>
                </c:pt>
                <c:pt idx="2">
                  <c:v>47.986820999999999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184-4E62-B405-FD1B3370F4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6794816"/>
        <c:axId val="556797112"/>
      </c:barChart>
      <c:catAx>
        <c:axId val="556794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6797112"/>
        <c:crosses val="autoZero"/>
        <c:auto val="1"/>
        <c:lblAlgn val="ctr"/>
        <c:lblOffset val="100"/>
        <c:noMultiLvlLbl val="0"/>
      </c:catAx>
      <c:valAx>
        <c:axId val="556797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6794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New child infections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Global!$K$4</c:f>
              <c:strCache>
                <c:ptCount val="1"/>
                <c:pt idx="0">
                  <c:v>ARV before: perinatal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Global!$M$4</c:f>
              <c:numCache>
                <c:formatCode>#,##0</c:formatCode>
                <c:ptCount val="1"/>
                <c:pt idx="0">
                  <c:v>1115.2049999999999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48-487F-BF02-62B7D87AC4AB}"/>
            </c:ext>
          </c:extLst>
        </c:ser>
        <c:ser>
          <c:idx val="1"/>
          <c:order val="1"/>
          <c:tx>
            <c:strRef>
              <c:f>Global!$K$5</c:f>
              <c:strCache>
                <c:ptCount val="1"/>
                <c:pt idx="0">
                  <c:v>ARV during: perinatal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ARVs during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748-487F-BF02-62B7D87AC4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Global!$M$5</c:f>
              <c:numCache>
                <c:formatCode>#,##0</c:formatCode>
                <c:ptCount val="1"/>
                <c:pt idx="0">
                  <c:v>9692.85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748-487F-BF02-62B7D87AC4AB}"/>
            </c:ext>
          </c:extLst>
        </c:ser>
        <c:ser>
          <c:idx val="2"/>
          <c:order val="2"/>
          <c:tx>
            <c:strRef>
              <c:f>Global!$K$6</c:f>
              <c:strCache>
                <c:ptCount val="1"/>
                <c:pt idx="0">
                  <c:v>Dropped off: perinatal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wdDnDiag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7748-487F-BF02-62B7D87AC4A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Dropped off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748-487F-BF02-62B7D87AC4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Global!$M$6</c:f>
              <c:numCache>
                <c:formatCode>_(* #,##0_);_(* \(#,##0\);_(* "-"??_);_(@_)</c:formatCode>
                <c:ptCount val="1"/>
                <c:pt idx="0">
                  <c:v>13000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748-487F-BF02-62B7D87AC4AB}"/>
            </c:ext>
          </c:extLst>
        </c:ser>
        <c:ser>
          <c:idx val="3"/>
          <c:order val="3"/>
          <c:tx>
            <c:strRef>
              <c:f>Global!$K$7</c:f>
              <c:strCache>
                <c:ptCount val="1"/>
                <c:pt idx="0">
                  <c:v>ARV late: perinatal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748-487F-BF02-62B7D87AC4AB}"/>
              </c:ext>
            </c:extLst>
          </c:dPt>
          <c:val>
            <c:numRef>
              <c:f>Global!$M$7</c:f>
              <c:numCache>
                <c:formatCode>#,##0</c:formatCode>
                <c:ptCount val="1"/>
                <c:pt idx="0">
                  <c:v>1520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748-487F-BF02-62B7D87AC4AB}"/>
            </c:ext>
          </c:extLst>
        </c:ser>
        <c:ser>
          <c:idx val="4"/>
          <c:order val="4"/>
          <c:tx>
            <c:strRef>
              <c:f>Global!$K$8</c:f>
              <c:strCache>
                <c:ptCount val="1"/>
                <c:pt idx="0">
                  <c:v>No ARV: perinatal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7748-487F-BF02-62B7D87AC4AB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No ARVs: perinatal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A-7748-487F-BF02-62B7D87AC4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Global!$M$8</c:f>
              <c:numCache>
                <c:formatCode>#,##0</c:formatCode>
                <c:ptCount val="1"/>
                <c:pt idx="0">
                  <c:v>73631.123999999996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748-487F-BF02-62B7D87AC4AB}"/>
            </c:ext>
          </c:extLst>
        </c:ser>
        <c:ser>
          <c:idx val="5"/>
          <c:order val="5"/>
          <c:tx>
            <c:strRef>
              <c:f>Global!$K$9</c:f>
              <c:strCache>
                <c:ptCount val="1"/>
                <c:pt idx="0">
                  <c:v>Incident: perinatal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7748-487F-BF02-62B7D87AC4AB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Incident perinatal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D-7748-487F-BF02-62B7D87AC4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Global!$M$9</c:f>
              <c:numCache>
                <c:formatCode>#,##0</c:formatCode>
                <c:ptCount val="1"/>
                <c:pt idx="0">
                  <c:v>8500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748-487F-BF02-62B7D87AC4AB}"/>
            </c:ext>
          </c:extLst>
        </c:ser>
        <c:ser>
          <c:idx val="6"/>
          <c:order val="6"/>
          <c:tx>
            <c:strRef>
              <c:f>Global!$K$10</c:f>
              <c:strCache>
                <c:ptCount val="1"/>
                <c:pt idx="0">
                  <c:v>ARV before: BF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Global!$M$10</c:f>
              <c:numCache>
                <c:formatCode>#,##0</c:formatCode>
                <c:ptCount val="1"/>
                <c:pt idx="0">
                  <c:v>948.40415150000013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7748-487F-BF02-62B7D87AC4AB}"/>
            </c:ext>
          </c:extLst>
        </c:ser>
        <c:ser>
          <c:idx val="7"/>
          <c:order val="7"/>
          <c:tx>
            <c:strRef>
              <c:f>Global!$K$11</c:f>
              <c:strCache>
                <c:ptCount val="1"/>
                <c:pt idx="0">
                  <c:v>ARV during: BF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ARVs during: BF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748-487F-BF02-62B7D87AC4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Global!$M$11</c:f>
              <c:numCache>
                <c:formatCode>#,##0</c:formatCode>
                <c:ptCount val="1"/>
                <c:pt idx="0">
                  <c:v>11653.488014999999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7748-487F-BF02-62B7D87AC4AB}"/>
            </c:ext>
          </c:extLst>
        </c:ser>
        <c:ser>
          <c:idx val="8"/>
          <c:order val="8"/>
          <c:tx>
            <c:strRef>
              <c:f>Global!$K$12</c:f>
              <c:strCache>
                <c:ptCount val="1"/>
                <c:pt idx="0">
                  <c:v>Dropped off: BF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wdDnDiag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7748-487F-BF02-62B7D87AC4A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Dropped off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748-487F-BF02-62B7D87AC4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Global!$M$12</c:f>
              <c:numCache>
                <c:formatCode>General</c:formatCode>
                <c:ptCount val="1"/>
                <c:pt idx="0">
                  <c:v>16200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7748-487F-BF02-62B7D87AC4AB}"/>
            </c:ext>
          </c:extLst>
        </c:ser>
        <c:ser>
          <c:idx val="9"/>
          <c:order val="9"/>
          <c:tx>
            <c:strRef>
              <c:f>Global!$K$13</c:f>
              <c:strCache>
                <c:ptCount val="1"/>
                <c:pt idx="0">
                  <c:v>ARV late: BF</c:v>
                </c:pt>
              </c:strCache>
            </c:strRef>
          </c:tx>
          <c:spPr>
            <a:pattFill prst="wdDnDiag">
              <a:fgClr>
                <a:schemeClr val="accent1">
                  <a:lumMod val="75000"/>
                </a:schemeClr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val>
            <c:numRef>
              <c:f>Global!$M$13</c:f>
              <c:numCache>
                <c:formatCode>#,##0</c:formatCode>
                <c:ptCount val="1"/>
                <c:pt idx="0">
                  <c:v>628.32000000000005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7748-487F-BF02-62B7D87AC4AB}"/>
            </c:ext>
          </c:extLst>
        </c:ser>
        <c:ser>
          <c:idx val="10"/>
          <c:order val="10"/>
          <c:tx>
            <c:strRef>
              <c:f>Global!$K$14</c:f>
              <c:strCache>
                <c:ptCount val="1"/>
                <c:pt idx="0">
                  <c:v>No ARV: BF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7748-487F-BF02-62B7D87AC4A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No</a:t>
                    </a:r>
                    <a:r>
                      <a:rPr lang="en-US" baseline="0"/>
                      <a:t> ARVs: BF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7748-487F-BF02-62B7D87AC4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Global!$M$14</c:f>
              <c:numCache>
                <c:formatCode>#,##0</c:formatCode>
                <c:ptCount val="1"/>
                <c:pt idx="0">
                  <c:v>19111.458890039998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7748-487F-BF02-62B7D87AC4AB}"/>
            </c:ext>
          </c:extLst>
        </c:ser>
        <c:ser>
          <c:idx val="11"/>
          <c:order val="11"/>
          <c:tx>
            <c:strRef>
              <c:f>Global!$K$15</c:f>
              <c:strCache>
                <c:ptCount val="1"/>
                <c:pt idx="0">
                  <c:v>Incident: BF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A-7748-487F-BF02-62B7D87AC4A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Incident BF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7748-487F-BF02-62B7D87AC4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Global!$M$15</c:f>
              <c:numCache>
                <c:formatCode>#,##0</c:formatCode>
                <c:ptCount val="1"/>
                <c:pt idx="0">
                  <c:v>20077.607660411919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7748-487F-BF02-62B7D87AC4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3"/>
        <c:overlap val="100"/>
        <c:axId val="692970888"/>
        <c:axId val="692966952"/>
      </c:barChart>
      <c:catAx>
        <c:axId val="6929708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92966952"/>
        <c:crosses val="autoZero"/>
        <c:auto val="1"/>
        <c:lblAlgn val="ctr"/>
        <c:lblOffset val="100"/>
        <c:noMultiLvlLbl val="0"/>
      </c:catAx>
      <c:valAx>
        <c:axId val="692966952"/>
        <c:scaling>
          <c:orientation val="minMax"/>
          <c:max val="18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2970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F6253-7D2A-412B-B363-DC2D8B740AB1}" type="datetimeFigureOut">
              <a:rPr lang="en-CH" smtClean="0"/>
              <a:t>07/22/2018</a:t>
            </a:fld>
            <a:endParaRPr lang="en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6712" cy="3913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BA65A2-B1A0-4066-8DA4-D281D8E3D880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33139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err="1"/>
              <a:t>Tailored</a:t>
            </a:r>
            <a:r>
              <a:rPr lang="fr-CH" dirty="0"/>
              <a:t> </a:t>
            </a:r>
            <a:r>
              <a:rPr lang="fr-CH" dirty="0" err="1"/>
              <a:t>strategies</a:t>
            </a:r>
            <a:r>
              <a:rPr lang="fr-CH" dirty="0"/>
              <a:t> – </a:t>
            </a:r>
            <a:r>
              <a:rPr lang="fr-CH" dirty="0" err="1"/>
              <a:t>different</a:t>
            </a:r>
            <a:r>
              <a:rPr lang="fr-CH" dirty="0"/>
              <a:t> </a:t>
            </a:r>
            <a:r>
              <a:rPr lang="fr-CH" dirty="0" err="1"/>
              <a:t>ages</a:t>
            </a:r>
            <a:r>
              <a:rPr lang="fr-CH" dirty="0"/>
              <a:t>, </a:t>
            </a:r>
            <a:r>
              <a:rPr lang="fr-CH" dirty="0" err="1"/>
              <a:t>address</a:t>
            </a:r>
            <a:r>
              <a:rPr lang="fr-CH" dirty="0"/>
              <a:t> </a:t>
            </a:r>
            <a:r>
              <a:rPr lang="fr-CH" dirty="0" err="1"/>
              <a:t>different</a:t>
            </a:r>
            <a:r>
              <a:rPr lang="fr-CH" dirty="0"/>
              <a:t> </a:t>
            </a:r>
            <a:r>
              <a:rPr lang="fr-CH" dirty="0" err="1"/>
              <a:t>risks</a:t>
            </a:r>
            <a:r>
              <a:rPr lang="fr-CH" dirty="0"/>
              <a:t> and </a:t>
            </a:r>
            <a:r>
              <a:rPr lang="fr-CH" dirty="0" err="1"/>
              <a:t>vulnerabilities</a:t>
            </a:r>
            <a:r>
              <a:rPr lang="fr-CH" dirty="0"/>
              <a:t> of girls, and </a:t>
            </a:r>
            <a:r>
              <a:rPr lang="fr-CH" dirty="0" err="1"/>
              <a:t>women</a:t>
            </a:r>
            <a:r>
              <a:rPr lang="fr-CH" dirty="0"/>
              <a:t> in the </a:t>
            </a:r>
            <a:r>
              <a:rPr lang="fr-CH" dirty="0" err="1"/>
              <a:t>contexts</a:t>
            </a:r>
            <a:r>
              <a:rPr lang="fr-CH" dirty="0"/>
              <a:t> of </a:t>
            </a:r>
            <a:r>
              <a:rPr lang="fr-CH" dirty="0" err="1"/>
              <a:t>their</a:t>
            </a:r>
            <a:r>
              <a:rPr lang="fr-CH" dirty="0"/>
              <a:t> </a:t>
            </a:r>
            <a:r>
              <a:rPr lang="fr-CH" dirty="0" err="1"/>
              <a:t>lives</a:t>
            </a:r>
            <a:endParaRPr lang="fr-CH" dirty="0"/>
          </a:p>
          <a:p>
            <a:endParaRPr lang="fr-CH" dirty="0"/>
          </a:p>
          <a:p>
            <a:r>
              <a:rPr lang="fr-CH" dirty="0"/>
              <a:t>Access to information on </a:t>
            </a:r>
            <a:r>
              <a:rPr lang="fr-CH" dirty="0" err="1"/>
              <a:t>sexual</a:t>
            </a:r>
            <a:r>
              <a:rPr lang="fr-CH" dirty="0"/>
              <a:t> and reproductive </a:t>
            </a:r>
            <a:r>
              <a:rPr lang="fr-CH" dirty="0" err="1"/>
              <a:t>health</a:t>
            </a:r>
            <a:r>
              <a:rPr lang="fr-CH" dirty="0"/>
              <a:t> important for adolescents and </a:t>
            </a:r>
            <a:r>
              <a:rPr lang="fr-CH" dirty="0" err="1"/>
              <a:t>women</a:t>
            </a:r>
            <a:r>
              <a:rPr lang="fr-CH" dirty="0"/>
              <a:t> to have,</a:t>
            </a:r>
          </a:p>
          <a:p>
            <a:endParaRPr lang="fr-CH" dirty="0"/>
          </a:p>
          <a:p>
            <a:r>
              <a:rPr lang="fr-CH" dirty="0"/>
              <a:t>Access to </a:t>
            </a:r>
            <a:r>
              <a:rPr lang="fr-CH" dirty="0" err="1"/>
              <a:t>family</a:t>
            </a:r>
            <a:r>
              <a:rPr lang="fr-CH" dirty="0"/>
              <a:t> planning – 44% of </a:t>
            </a:r>
            <a:r>
              <a:rPr lang="fr-CH" dirty="0" err="1"/>
              <a:t>pregnancies</a:t>
            </a:r>
            <a:r>
              <a:rPr lang="fr-CH" dirty="0"/>
              <a:t> are </a:t>
            </a:r>
            <a:r>
              <a:rPr lang="fr-CH" dirty="0" err="1"/>
              <a:t>unplanned</a:t>
            </a:r>
            <a:r>
              <a:rPr lang="fr-CH" dirty="0"/>
              <a:t>  (Lancet Global </a:t>
            </a:r>
            <a:r>
              <a:rPr lang="fr-CH" dirty="0" err="1"/>
              <a:t>Health</a:t>
            </a:r>
            <a:r>
              <a:rPr lang="fr-CH" dirty="0"/>
              <a:t> 2018, </a:t>
            </a:r>
            <a:r>
              <a:rPr lang="fr-CH" dirty="0" err="1"/>
              <a:t>Bearak</a:t>
            </a:r>
            <a:r>
              <a:rPr lang="fr-CH" dirty="0"/>
              <a:t>)</a:t>
            </a:r>
          </a:p>
          <a:p>
            <a:endParaRPr lang="fr-CH" dirty="0"/>
          </a:p>
          <a:p>
            <a:r>
              <a:rPr lang="fr-CH" dirty="0"/>
              <a:t>Rates of HIV transmission are </a:t>
            </a:r>
            <a:r>
              <a:rPr lang="fr-CH" dirty="0" err="1"/>
              <a:t>lower</a:t>
            </a:r>
            <a:r>
              <a:rPr lang="fr-CH" dirty="0"/>
              <a:t> for </a:t>
            </a:r>
            <a:r>
              <a:rPr lang="fr-CH" dirty="0" err="1"/>
              <a:t>women</a:t>
            </a:r>
            <a:r>
              <a:rPr lang="fr-CH" dirty="0"/>
              <a:t> on ART </a:t>
            </a:r>
            <a:r>
              <a:rPr lang="fr-CH" dirty="0" err="1"/>
              <a:t>before</a:t>
            </a:r>
            <a:r>
              <a:rPr lang="fr-CH" dirty="0"/>
              <a:t> conception – </a:t>
            </a:r>
            <a:r>
              <a:rPr lang="fr-CH" dirty="0" err="1"/>
              <a:t>better</a:t>
            </a:r>
            <a:r>
              <a:rPr lang="fr-CH" dirty="0"/>
              <a:t> for </a:t>
            </a:r>
            <a:r>
              <a:rPr lang="fr-CH" dirty="0" err="1"/>
              <a:t>their</a:t>
            </a:r>
            <a:r>
              <a:rPr lang="fr-CH" dirty="0"/>
              <a:t> </a:t>
            </a:r>
            <a:r>
              <a:rPr lang="fr-CH" dirty="0" err="1"/>
              <a:t>health</a:t>
            </a:r>
            <a:r>
              <a:rPr lang="fr-CH" dirty="0"/>
              <a:t>, and </a:t>
            </a:r>
            <a:r>
              <a:rPr lang="fr-CH" dirty="0" err="1"/>
              <a:t>outcome</a:t>
            </a:r>
            <a:r>
              <a:rPr lang="fr-CH" dirty="0"/>
              <a:t> for </a:t>
            </a:r>
            <a:r>
              <a:rPr lang="fr-CH" dirty="0" err="1"/>
              <a:t>their</a:t>
            </a:r>
            <a:r>
              <a:rPr lang="fr-CH" dirty="0"/>
              <a:t> infant</a:t>
            </a:r>
          </a:p>
          <a:p>
            <a:endParaRPr lang="fr-CH" dirty="0"/>
          </a:p>
          <a:p>
            <a:r>
              <a:rPr lang="fr-CH" dirty="0" err="1"/>
              <a:t>Greater</a:t>
            </a:r>
            <a:r>
              <a:rPr lang="fr-CH" dirty="0"/>
              <a:t> </a:t>
            </a:r>
            <a:r>
              <a:rPr lang="fr-CH" dirty="0" err="1"/>
              <a:t>risk</a:t>
            </a:r>
            <a:r>
              <a:rPr lang="fr-CH" dirty="0"/>
              <a:t> of HIV acquisition </a:t>
            </a:r>
            <a:r>
              <a:rPr lang="fr-CH" dirty="0" err="1"/>
              <a:t>when</a:t>
            </a:r>
            <a:r>
              <a:rPr lang="fr-CH" dirty="0"/>
              <a:t> </a:t>
            </a:r>
            <a:r>
              <a:rPr lang="fr-CH" dirty="0" err="1"/>
              <a:t>exposed</a:t>
            </a:r>
            <a:r>
              <a:rPr lang="fr-CH" dirty="0"/>
              <a:t> to HIV, </a:t>
            </a:r>
            <a:r>
              <a:rPr lang="fr-CH" dirty="0" err="1"/>
              <a:t>rising</a:t>
            </a:r>
            <a:r>
              <a:rPr lang="fr-CH" dirty="0"/>
              <a:t> 2 </a:t>
            </a:r>
            <a:r>
              <a:rPr lang="fr-CH" dirty="0" err="1"/>
              <a:t>fold</a:t>
            </a:r>
            <a:r>
              <a:rPr lang="fr-CH" dirty="0"/>
              <a:t> </a:t>
            </a:r>
            <a:r>
              <a:rPr lang="fr-CH" dirty="0" err="1"/>
              <a:t>early</a:t>
            </a:r>
            <a:r>
              <a:rPr lang="fr-CH" dirty="0"/>
              <a:t> </a:t>
            </a:r>
            <a:r>
              <a:rPr lang="fr-CH" dirty="0" err="1"/>
              <a:t>pregnancy</a:t>
            </a:r>
            <a:r>
              <a:rPr lang="fr-CH" dirty="0"/>
              <a:t> to </a:t>
            </a:r>
            <a:r>
              <a:rPr lang="fr-CH" dirty="0" err="1"/>
              <a:t>almost</a:t>
            </a:r>
            <a:r>
              <a:rPr lang="fr-CH" dirty="0"/>
              <a:t> 3 </a:t>
            </a:r>
            <a:r>
              <a:rPr lang="fr-CH" dirty="0" err="1"/>
              <a:t>fold</a:t>
            </a:r>
            <a:r>
              <a:rPr lang="fr-CH" dirty="0"/>
              <a:t> </a:t>
            </a:r>
            <a:r>
              <a:rPr lang="fr-CH" dirty="0" err="1"/>
              <a:t>late</a:t>
            </a:r>
            <a:r>
              <a:rPr lang="fr-CH" dirty="0"/>
              <a:t> </a:t>
            </a:r>
            <a:r>
              <a:rPr lang="fr-CH" dirty="0" err="1"/>
              <a:t>pregnancy</a:t>
            </a:r>
            <a:r>
              <a:rPr lang="fr-CH" dirty="0"/>
              <a:t> and 4 </a:t>
            </a:r>
            <a:r>
              <a:rPr lang="fr-CH" dirty="0" err="1"/>
              <a:t>fold</a:t>
            </a:r>
            <a:r>
              <a:rPr lang="fr-CH" dirty="0"/>
              <a:t> </a:t>
            </a:r>
            <a:r>
              <a:rPr lang="fr-CH" dirty="0" err="1"/>
              <a:t>higher</a:t>
            </a:r>
            <a:r>
              <a:rPr lang="fr-CH" dirty="0"/>
              <a:t> </a:t>
            </a:r>
            <a:r>
              <a:rPr lang="fr-CH" dirty="0" err="1"/>
              <a:t>risk</a:t>
            </a:r>
            <a:r>
              <a:rPr lang="fr-CH" dirty="0"/>
              <a:t> </a:t>
            </a:r>
            <a:r>
              <a:rPr lang="fr-CH" dirty="0" err="1"/>
              <a:t>during</a:t>
            </a:r>
            <a:r>
              <a:rPr lang="fr-CH" dirty="0"/>
              <a:t> 6 </a:t>
            </a:r>
            <a:r>
              <a:rPr lang="fr-CH" dirty="0" err="1"/>
              <a:t>months</a:t>
            </a:r>
            <a:r>
              <a:rPr lang="fr-CH" dirty="0"/>
              <a:t> postpartum</a:t>
            </a:r>
          </a:p>
          <a:p>
            <a:endParaRPr lang="fr-CH" dirty="0"/>
          </a:p>
          <a:p>
            <a:r>
              <a:rPr lang="fr-CH" dirty="0"/>
              <a:t>Information and support – do not </a:t>
            </a:r>
            <a:r>
              <a:rPr lang="fr-CH" dirty="0" err="1"/>
              <a:t>forget</a:t>
            </a:r>
            <a:r>
              <a:rPr lang="fr-CH" dirty="0"/>
              <a:t> the HIV </a:t>
            </a:r>
            <a:r>
              <a:rPr lang="fr-CH" dirty="0" err="1"/>
              <a:t>negative</a:t>
            </a:r>
            <a:r>
              <a:rPr lang="fr-CH" dirty="0"/>
              <a:t> </a:t>
            </a:r>
            <a:r>
              <a:rPr lang="fr-CH" dirty="0" err="1"/>
              <a:t>woman</a:t>
            </a:r>
            <a:r>
              <a:rPr lang="fr-CH" dirty="0"/>
              <a:t>, </a:t>
            </a:r>
            <a:r>
              <a:rPr lang="fr-CH" dirty="0" err="1"/>
              <a:t>who</a:t>
            </a:r>
            <a:r>
              <a:rPr lang="fr-CH" dirty="0"/>
              <a:t> </a:t>
            </a:r>
            <a:r>
              <a:rPr lang="fr-CH" dirty="0" err="1"/>
              <a:t>needs</a:t>
            </a:r>
            <a:r>
              <a:rPr lang="fr-CH" dirty="0"/>
              <a:t> information and support </a:t>
            </a:r>
            <a:r>
              <a:rPr lang="fr-CH" dirty="0" err="1"/>
              <a:t>also</a:t>
            </a:r>
            <a:r>
              <a:rPr lang="fr-CH" dirty="0"/>
              <a:t>.  For </a:t>
            </a:r>
            <a:r>
              <a:rPr lang="fr-CH" dirty="0" err="1"/>
              <a:t>women</a:t>
            </a:r>
            <a:r>
              <a:rPr lang="fr-CH" dirty="0"/>
              <a:t> </a:t>
            </a:r>
            <a:r>
              <a:rPr lang="fr-CH" dirty="0" err="1"/>
              <a:t>who</a:t>
            </a:r>
            <a:r>
              <a:rPr lang="fr-CH" dirty="0"/>
              <a:t> are </a:t>
            </a:r>
            <a:r>
              <a:rPr lang="fr-CH" dirty="0" err="1"/>
              <a:t>married</a:t>
            </a:r>
            <a:r>
              <a:rPr lang="fr-CH" dirty="0"/>
              <a:t>, </a:t>
            </a:r>
            <a:r>
              <a:rPr lang="fr-CH" dirty="0" err="1"/>
              <a:t>it</a:t>
            </a:r>
            <a:r>
              <a:rPr lang="fr-CH" dirty="0"/>
              <a:t> can </a:t>
            </a:r>
            <a:r>
              <a:rPr lang="fr-CH" dirty="0" err="1"/>
              <a:t>be</a:t>
            </a:r>
            <a:r>
              <a:rPr lang="fr-CH" dirty="0"/>
              <a:t> more </a:t>
            </a:r>
            <a:r>
              <a:rPr lang="fr-CH" dirty="0" err="1"/>
              <a:t>difficult</a:t>
            </a:r>
            <a:r>
              <a:rPr lang="fr-CH" dirty="0"/>
              <a:t> to </a:t>
            </a:r>
            <a:r>
              <a:rPr lang="fr-CH" dirty="0" err="1"/>
              <a:t>request</a:t>
            </a:r>
            <a:r>
              <a:rPr lang="fr-CH" dirty="0"/>
              <a:t> a </a:t>
            </a:r>
            <a:r>
              <a:rPr lang="fr-CH" dirty="0" err="1"/>
              <a:t>partner</a:t>
            </a:r>
            <a:r>
              <a:rPr lang="fr-CH" dirty="0"/>
              <a:t> to use condoms</a:t>
            </a:r>
          </a:p>
          <a:p>
            <a:endParaRPr lang="fr-CH" dirty="0"/>
          </a:p>
          <a:p>
            <a:r>
              <a:rPr lang="fr-CH" dirty="0"/>
              <a:t>Partner </a:t>
            </a:r>
            <a:r>
              <a:rPr lang="fr-CH" dirty="0" err="1"/>
              <a:t>status</a:t>
            </a:r>
            <a:r>
              <a:rPr lang="fr-CH" dirty="0"/>
              <a:t> – </a:t>
            </a:r>
            <a:r>
              <a:rPr lang="fr-CH" dirty="0" err="1"/>
              <a:t>many</a:t>
            </a:r>
            <a:r>
              <a:rPr lang="fr-CH" dirty="0"/>
              <a:t> </a:t>
            </a:r>
            <a:r>
              <a:rPr lang="fr-CH" dirty="0" err="1"/>
              <a:t>women</a:t>
            </a:r>
            <a:r>
              <a:rPr lang="fr-CH" dirty="0"/>
              <a:t> </a:t>
            </a:r>
            <a:r>
              <a:rPr lang="fr-CH" dirty="0" err="1"/>
              <a:t>coming</a:t>
            </a:r>
            <a:r>
              <a:rPr lang="fr-CH" dirty="0"/>
              <a:t> for ANC do not know the HIV </a:t>
            </a:r>
            <a:r>
              <a:rPr lang="fr-CH" dirty="0" err="1"/>
              <a:t>status</a:t>
            </a:r>
            <a:r>
              <a:rPr lang="fr-CH" dirty="0"/>
              <a:t> of </a:t>
            </a:r>
            <a:r>
              <a:rPr lang="fr-CH" dirty="0" err="1"/>
              <a:t>partner</a:t>
            </a:r>
            <a:r>
              <a:rPr lang="fr-CH" dirty="0"/>
              <a:t>, and </a:t>
            </a:r>
            <a:r>
              <a:rPr lang="fr-CH" dirty="0" err="1"/>
              <a:t>therefore</a:t>
            </a:r>
            <a:r>
              <a:rPr lang="fr-CH" dirty="0"/>
              <a:t> </a:t>
            </a:r>
            <a:r>
              <a:rPr lang="fr-CH" dirty="0" err="1"/>
              <a:t>don’t</a:t>
            </a:r>
            <a:r>
              <a:rPr lang="fr-CH" dirty="0"/>
              <a:t> know </a:t>
            </a:r>
            <a:r>
              <a:rPr lang="fr-CH" dirty="0" err="1"/>
              <a:t>their</a:t>
            </a:r>
            <a:r>
              <a:rPr lang="fr-CH" dirty="0"/>
              <a:t> </a:t>
            </a:r>
            <a:r>
              <a:rPr lang="fr-CH" dirty="0" err="1"/>
              <a:t>risk</a:t>
            </a:r>
            <a:r>
              <a:rPr lang="fr-CH" dirty="0"/>
              <a:t>. </a:t>
            </a:r>
            <a:r>
              <a:rPr lang="fr-CH" dirty="0" err="1"/>
              <a:t>Strategies</a:t>
            </a:r>
            <a:r>
              <a:rPr lang="fr-CH" dirty="0"/>
              <a:t> to engage male </a:t>
            </a:r>
            <a:r>
              <a:rPr lang="fr-CH" dirty="0" err="1"/>
              <a:t>partners</a:t>
            </a:r>
            <a:r>
              <a:rPr lang="fr-CH" dirty="0"/>
              <a:t> in </a:t>
            </a:r>
            <a:r>
              <a:rPr lang="fr-CH" dirty="0" err="1"/>
              <a:t>taking</a:t>
            </a:r>
            <a:r>
              <a:rPr lang="fr-CH" dirty="0"/>
              <a:t> an HIV test are </a:t>
            </a:r>
            <a:r>
              <a:rPr lang="fr-CH" dirty="0" err="1"/>
              <a:t>varied</a:t>
            </a:r>
            <a:r>
              <a:rPr lang="fr-CH" dirty="0"/>
              <a:t>, </a:t>
            </a:r>
            <a:r>
              <a:rPr lang="fr-CH" dirty="0" err="1"/>
              <a:t>may</a:t>
            </a:r>
            <a:r>
              <a:rPr lang="fr-CH" dirty="0"/>
              <a:t> </a:t>
            </a:r>
            <a:r>
              <a:rPr lang="fr-CH" dirty="0" err="1"/>
              <a:t>include</a:t>
            </a:r>
            <a:r>
              <a:rPr lang="fr-CH" dirty="0"/>
              <a:t> a test at a </a:t>
            </a:r>
            <a:r>
              <a:rPr lang="fr-CH" dirty="0" err="1"/>
              <a:t>facility</a:t>
            </a:r>
            <a:r>
              <a:rPr lang="fr-CH" dirty="0"/>
              <a:t> or </a:t>
            </a:r>
            <a:r>
              <a:rPr lang="fr-CH" dirty="0" err="1"/>
              <a:t>possibly</a:t>
            </a:r>
            <a:r>
              <a:rPr lang="fr-CH" dirty="0"/>
              <a:t> self-</a:t>
            </a:r>
            <a:r>
              <a:rPr lang="fr-CH" dirty="0" err="1"/>
              <a:t>testing</a:t>
            </a:r>
            <a:r>
              <a:rPr lang="fr-CH" dirty="0"/>
              <a:t> at home  </a:t>
            </a:r>
          </a:p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A65A2-B1A0-4066-8DA4-D281D8E3D880}" type="slidenum">
              <a:rPr lang="en-CH" smtClean="0"/>
              <a:t>14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25790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/>
              <a:t>WHO guidelines support </a:t>
            </a:r>
            <a:r>
              <a:rPr lang="fr-CH" dirty="0" err="1"/>
              <a:t>repeat</a:t>
            </a:r>
            <a:r>
              <a:rPr lang="fr-CH" dirty="0"/>
              <a:t> </a:t>
            </a:r>
            <a:r>
              <a:rPr lang="fr-CH" dirty="0" err="1"/>
              <a:t>testing</a:t>
            </a:r>
            <a:r>
              <a:rPr lang="fr-CH" dirty="0"/>
              <a:t> </a:t>
            </a:r>
            <a:r>
              <a:rPr lang="fr-CH" dirty="0" err="1"/>
              <a:t>during</a:t>
            </a:r>
            <a:r>
              <a:rPr lang="fr-CH" dirty="0"/>
              <a:t> </a:t>
            </a:r>
            <a:r>
              <a:rPr lang="fr-CH" dirty="0" err="1"/>
              <a:t>pregnancy</a:t>
            </a:r>
            <a:r>
              <a:rPr lang="fr-CH" dirty="0"/>
              <a:t>, and at </a:t>
            </a:r>
            <a:r>
              <a:rPr lang="fr-CH" dirty="0" err="1"/>
              <a:t>intervals</a:t>
            </a:r>
            <a:r>
              <a:rPr lang="fr-CH" dirty="0"/>
              <a:t> </a:t>
            </a:r>
            <a:r>
              <a:rPr lang="fr-CH" dirty="0" err="1"/>
              <a:t>during</a:t>
            </a:r>
            <a:r>
              <a:rPr lang="fr-CH" dirty="0"/>
              <a:t> </a:t>
            </a:r>
            <a:r>
              <a:rPr lang="fr-CH" dirty="0" err="1"/>
              <a:t>breastfeeding</a:t>
            </a:r>
            <a:r>
              <a:rPr lang="fr-CH" dirty="0"/>
              <a:t>.  A </a:t>
            </a:r>
            <a:r>
              <a:rPr lang="fr-CH" dirty="0" err="1"/>
              <a:t>woman</a:t>
            </a:r>
            <a:r>
              <a:rPr lang="fr-CH" dirty="0"/>
              <a:t> </a:t>
            </a:r>
            <a:r>
              <a:rPr lang="fr-CH" dirty="0" err="1"/>
              <a:t>negative</a:t>
            </a:r>
            <a:r>
              <a:rPr lang="fr-CH" dirty="0"/>
              <a:t> at 6 </a:t>
            </a:r>
            <a:r>
              <a:rPr lang="fr-CH" dirty="0" err="1"/>
              <a:t>months</a:t>
            </a:r>
            <a:r>
              <a:rPr lang="fr-CH" dirty="0"/>
              <a:t> </a:t>
            </a:r>
            <a:r>
              <a:rPr lang="fr-CH" dirty="0" err="1"/>
              <a:t>may</a:t>
            </a:r>
            <a:r>
              <a:rPr lang="fr-CH" dirty="0"/>
              <a:t> </a:t>
            </a:r>
            <a:r>
              <a:rPr lang="fr-CH" dirty="0" err="1"/>
              <a:t>be</a:t>
            </a:r>
            <a:r>
              <a:rPr lang="fr-CH" dirty="0"/>
              <a:t> HIV+ at </a:t>
            </a:r>
            <a:r>
              <a:rPr lang="fr-CH" dirty="0" err="1"/>
              <a:t>delivery</a:t>
            </a:r>
            <a:r>
              <a:rPr lang="fr-CH" dirty="0"/>
              <a:t>, and </a:t>
            </a:r>
            <a:r>
              <a:rPr lang="fr-CH" dirty="0" err="1"/>
              <a:t>risks</a:t>
            </a:r>
            <a:r>
              <a:rPr lang="fr-CH" dirty="0"/>
              <a:t> of transmission are </a:t>
            </a:r>
            <a:r>
              <a:rPr lang="fr-CH" dirty="0" err="1"/>
              <a:t>highest</a:t>
            </a:r>
            <a:r>
              <a:rPr lang="fr-CH" dirty="0"/>
              <a:t> </a:t>
            </a:r>
            <a:r>
              <a:rPr lang="fr-CH" dirty="0" err="1"/>
              <a:t>during</a:t>
            </a:r>
            <a:r>
              <a:rPr lang="fr-CH" dirty="0"/>
              <a:t> acute infection </a:t>
            </a:r>
            <a:r>
              <a:rPr lang="fr-CH" dirty="0" err="1"/>
              <a:t>when</a:t>
            </a:r>
            <a:r>
              <a:rPr lang="fr-CH" dirty="0"/>
              <a:t> viral </a:t>
            </a:r>
            <a:r>
              <a:rPr lang="fr-CH" dirty="0" err="1"/>
              <a:t>load</a:t>
            </a:r>
            <a:r>
              <a:rPr lang="fr-CH" dirty="0"/>
              <a:t> </a:t>
            </a:r>
            <a:r>
              <a:rPr lang="fr-CH" dirty="0" err="1"/>
              <a:t>is</a:t>
            </a:r>
            <a:r>
              <a:rPr lang="fr-CH" dirty="0"/>
              <a:t> high</a:t>
            </a:r>
          </a:p>
          <a:p>
            <a:endParaRPr lang="fr-CH" dirty="0"/>
          </a:p>
          <a:p>
            <a:r>
              <a:rPr lang="fr-CH" dirty="0" err="1"/>
              <a:t>Retention</a:t>
            </a:r>
            <a:r>
              <a:rPr lang="fr-CH" dirty="0"/>
              <a:t> in care: </a:t>
            </a:r>
            <a:r>
              <a:rPr lang="fr-CH" dirty="0" err="1"/>
              <a:t>many</a:t>
            </a:r>
            <a:r>
              <a:rPr lang="fr-CH" dirty="0"/>
              <a:t> </a:t>
            </a:r>
            <a:r>
              <a:rPr lang="fr-CH" dirty="0" err="1"/>
              <a:t>models</a:t>
            </a:r>
            <a:r>
              <a:rPr lang="fr-CH" dirty="0"/>
              <a:t> of </a:t>
            </a:r>
            <a:r>
              <a:rPr lang="fr-CH" dirty="0" err="1"/>
              <a:t>peer-led</a:t>
            </a:r>
            <a:r>
              <a:rPr lang="fr-CH" dirty="0"/>
              <a:t> support and </a:t>
            </a:r>
            <a:r>
              <a:rPr lang="fr-CH" dirty="0" err="1"/>
              <a:t>community</a:t>
            </a:r>
            <a:r>
              <a:rPr lang="fr-CH" dirty="0"/>
              <a:t> support </a:t>
            </a:r>
            <a:r>
              <a:rPr lang="fr-CH" dirty="0" err="1"/>
              <a:t>through</a:t>
            </a:r>
            <a:r>
              <a:rPr lang="fr-CH" dirty="0"/>
              <a:t> groups of </a:t>
            </a:r>
            <a:r>
              <a:rPr lang="fr-CH" dirty="0" err="1"/>
              <a:t>women</a:t>
            </a:r>
            <a:r>
              <a:rPr lang="fr-CH" dirty="0"/>
              <a:t> living with HIV.  </a:t>
            </a:r>
            <a:r>
              <a:rPr lang="fr-CH" dirty="0" err="1"/>
              <a:t>What</a:t>
            </a:r>
            <a:r>
              <a:rPr lang="fr-CH" dirty="0"/>
              <a:t> </a:t>
            </a:r>
            <a:r>
              <a:rPr lang="fr-CH" dirty="0" err="1"/>
              <a:t>is</a:t>
            </a:r>
            <a:r>
              <a:rPr lang="fr-CH" dirty="0"/>
              <a:t> vital to </a:t>
            </a:r>
            <a:r>
              <a:rPr lang="fr-CH" dirty="0" err="1"/>
              <a:t>recognize</a:t>
            </a:r>
            <a:r>
              <a:rPr lang="fr-CH" dirty="0"/>
              <a:t> </a:t>
            </a:r>
            <a:r>
              <a:rPr lang="fr-CH" dirty="0" err="1"/>
              <a:t>is</a:t>
            </a:r>
            <a:r>
              <a:rPr lang="fr-CH" dirty="0"/>
              <a:t> the importance and </a:t>
            </a:r>
            <a:r>
              <a:rPr lang="fr-CH" dirty="0" err="1"/>
              <a:t>different</a:t>
            </a:r>
            <a:r>
              <a:rPr lang="fr-CH" dirty="0"/>
              <a:t> </a:t>
            </a:r>
            <a:r>
              <a:rPr lang="fr-CH" dirty="0" err="1"/>
              <a:t>need</a:t>
            </a:r>
            <a:r>
              <a:rPr lang="fr-CH" dirty="0"/>
              <a:t> for support, </a:t>
            </a:r>
            <a:r>
              <a:rPr lang="fr-CH" dirty="0" err="1"/>
              <a:t>enabling</a:t>
            </a:r>
            <a:r>
              <a:rPr lang="fr-CH" dirty="0"/>
              <a:t> </a:t>
            </a:r>
            <a:r>
              <a:rPr lang="fr-CH" dirty="0" err="1"/>
              <a:t>women</a:t>
            </a:r>
            <a:r>
              <a:rPr lang="fr-CH" dirty="0"/>
              <a:t> to </a:t>
            </a:r>
            <a:r>
              <a:rPr lang="fr-CH" dirty="0" err="1"/>
              <a:t>address</a:t>
            </a:r>
            <a:r>
              <a:rPr lang="fr-CH" dirty="0"/>
              <a:t> </a:t>
            </a:r>
            <a:r>
              <a:rPr lang="fr-CH" dirty="0" err="1"/>
              <a:t>family</a:t>
            </a:r>
            <a:r>
              <a:rPr lang="fr-CH" dirty="0"/>
              <a:t>/</a:t>
            </a:r>
            <a:r>
              <a:rPr lang="fr-CH" dirty="0" err="1"/>
              <a:t>community</a:t>
            </a:r>
            <a:r>
              <a:rPr lang="fr-CH" dirty="0"/>
              <a:t> issues and </a:t>
            </a:r>
            <a:r>
              <a:rPr lang="fr-CH" dirty="0" err="1"/>
              <a:t>stay</a:t>
            </a:r>
            <a:r>
              <a:rPr lang="fr-CH" dirty="0"/>
              <a:t> </a:t>
            </a:r>
            <a:r>
              <a:rPr lang="fr-CH" dirty="0" err="1"/>
              <a:t>engaged</a:t>
            </a:r>
            <a:r>
              <a:rPr lang="fr-CH" dirty="0"/>
              <a:t> in care   </a:t>
            </a:r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A65A2-B1A0-4066-8DA4-D281D8E3D880}" type="slidenum">
              <a:rPr lang="en-CH" smtClean="0"/>
              <a:t>15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404039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/>
              <a:t>POC </a:t>
            </a:r>
            <a:r>
              <a:rPr lang="fr-CH" dirty="0" err="1"/>
              <a:t>testing</a:t>
            </a:r>
            <a:r>
              <a:rPr lang="fr-CH" dirty="0"/>
              <a:t> – and variations on </a:t>
            </a:r>
            <a:r>
              <a:rPr lang="fr-CH" dirty="0" err="1"/>
              <a:t>this</a:t>
            </a:r>
            <a:r>
              <a:rPr lang="fr-CH" dirty="0"/>
              <a:t> </a:t>
            </a:r>
            <a:r>
              <a:rPr lang="fr-CH" dirty="0" err="1"/>
              <a:t>that</a:t>
            </a:r>
            <a:r>
              <a:rPr lang="fr-CH" dirty="0"/>
              <a:t> </a:t>
            </a:r>
            <a:r>
              <a:rPr lang="fr-CH" dirty="0" err="1"/>
              <a:t>work</a:t>
            </a:r>
            <a:r>
              <a:rPr lang="fr-CH" dirty="0"/>
              <a:t> </a:t>
            </a:r>
            <a:r>
              <a:rPr lang="fr-CH" dirty="0" err="1"/>
              <a:t>effectively</a:t>
            </a:r>
            <a:r>
              <a:rPr lang="fr-CH" dirty="0"/>
              <a:t> with </a:t>
            </a:r>
            <a:r>
              <a:rPr lang="fr-CH" dirty="0" err="1"/>
              <a:t>laboratory</a:t>
            </a:r>
            <a:r>
              <a:rPr lang="fr-CH" dirty="0"/>
              <a:t> </a:t>
            </a:r>
            <a:r>
              <a:rPr lang="fr-CH" dirty="0" err="1"/>
              <a:t>systems</a:t>
            </a:r>
            <a:r>
              <a:rPr lang="fr-CH" dirty="0"/>
              <a:t> to </a:t>
            </a:r>
            <a:r>
              <a:rPr lang="fr-CH" dirty="0" err="1"/>
              <a:t>ensure</a:t>
            </a:r>
            <a:r>
              <a:rPr lang="fr-CH" dirty="0"/>
              <a:t> </a:t>
            </a:r>
            <a:r>
              <a:rPr lang="fr-CH" dirty="0" err="1"/>
              <a:t>that</a:t>
            </a:r>
            <a:r>
              <a:rPr lang="fr-CH" dirty="0"/>
              <a:t> </a:t>
            </a:r>
            <a:r>
              <a:rPr lang="fr-CH" dirty="0" err="1"/>
              <a:t>whatever</a:t>
            </a:r>
            <a:r>
              <a:rPr lang="fr-CH" dirty="0"/>
              <a:t> </a:t>
            </a:r>
            <a:r>
              <a:rPr lang="fr-CH" dirty="0" err="1"/>
              <a:t>testing</a:t>
            </a:r>
            <a:r>
              <a:rPr lang="fr-CH" dirty="0"/>
              <a:t> </a:t>
            </a:r>
            <a:r>
              <a:rPr lang="fr-CH" dirty="0" err="1"/>
              <a:t>strategy</a:t>
            </a:r>
            <a:r>
              <a:rPr lang="fr-CH" dirty="0"/>
              <a:t> </a:t>
            </a:r>
            <a:r>
              <a:rPr lang="fr-CH" dirty="0" err="1"/>
              <a:t>is</a:t>
            </a:r>
            <a:r>
              <a:rPr lang="fr-CH" dirty="0"/>
              <a:t> </a:t>
            </a:r>
            <a:r>
              <a:rPr lang="fr-CH" dirty="0" err="1"/>
              <a:t>pursued</a:t>
            </a:r>
            <a:r>
              <a:rPr lang="fr-CH" dirty="0"/>
              <a:t> </a:t>
            </a:r>
            <a:r>
              <a:rPr lang="fr-CH" dirty="0" err="1"/>
              <a:t>allows</a:t>
            </a:r>
            <a:r>
              <a:rPr lang="fr-CH" dirty="0"/>
              <a:t> for the </a:t>
            </a:r>
            <a:r>
              <a:rPr lang="fr-CH" dirty="0" err="1"/>
              <a:t>rapid</a:t>
            </a:r>
            <a:r>
              <a:rPr lang="fr-CH" dirty="0"/>
              <a:t> </a:t>
            </a:r>
            <a:r>
              <a:rPr lang="fr-CH" dirty="0" err="1"/>
              <a:t>turnaround</a:t>
            </a:r>
            <a:r>
              <a:rPr lang="fr-CH" dirty="0"/>
              <a:t> of </a:t>
            </a:r>
            <a:r>
              <a:rPr lang="fr-CH" dirty="0" err="1"/>
              <a:t>results</a:t>
            </a:r>
            <a:r>
              <a:rPr lang="fr-CH" dirty="0"/>
              <a:t> </a:t>
            </a:r>
            <a:r>
              <a:rPr lang="fr-CH" dirty="0" err="1"/>
              <a:t>so</a:t>
            </a:r>
            <a:r>
              <a:rPr lang="fr-CH" dirty="0"/>
              <a:t> </a:t>
            </a:r>
            <a:r>
              <a:rPr lang="fr-CH" dirty="0" err="1"/>
              <a:t>they</a:t>
            </a:r>
            <a:r>
              <a:rPr lang="fr-CH" dirty="0"/>
              <a:t> can </a:t>
            </a:r>
            <a:r>
              <a:rPr lang="fr-CH" dirty="0" err="1"/>
              <a:t>be</a:t>
            </a:r>
            <a:r>
              <a:rPr lang="fr-CH" dirty="0"/>
              <a:t> </a:t>
            </a:r>
            <a:r>
              <a:rPr lang="fr-CH" dirty="0" err="1"/>
              <a:t>acted</a:t>
            </a:r>
            <a:r>
              <a:rPr lang="fr-CH" dirty="0"/>
              <a:t> </a:t>
            </a:r>
            <a:r>
              <a:rPr lang="fr-CH" dirty="0" err="1"/>
              <a:t>upon</a:t>
            </a:r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A65A2-B1A0-4066-8DA4-D281D8E3D880}" type="slidenum">
              <a:rPr lang="en-CH" smtClean="0"/>
              <a:t>16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48518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9FD36-97F3-4777-B931-B8CE78CCBC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62111F-131A-46EC-A588-CDC76C90BD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AF50E-3A1B-4826-B803-0AD5C41D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31D4-5BA8-4B90-A3E3-81FEBEAB3E90}" type="datetimeFigureOut">
              <a:rPr lang="en-GB" smtClean="0"/>
              <a:t>22/07/2018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6B55D-AADD-46C7-9953-D0846351F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2A7BF-5055-4838-9537-00B647EF7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61EE6-A183-444F-9FD3-9C13F6AE1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32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6A7E9-29BD-4623-A87E-4A2B34D71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04E78B-C2B9-425E-8D6D-B7EAC09352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D6E968-6ED9-4012-A74B-939778665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31D4-5BA8-4B90-A3E3-81FEBEAB3E90}" type="datetimeFigureOut">
              <a:rPr lang="en-GB" smtClean="0"/>
              <a:t>22/07/2018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17C1A-81F5-40EB-86C4-0B0F919E9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FB055-1F13-486E-A9D0-81BF80AE1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61EE6-A183-444F-9FD3-9C13F6AE1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045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B6E053-35CB-45BA-90AE-74B232EFF5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210C42-CFD0-43EB-B82A-9588BAC3EB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30BFA-B337-45E3-8E96-4C02A3089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31D4-5BA8-4B90-A3E3-81FEBEAB3E90}" type="datetimeFigureOut">
              <a:rPr lang="en-GB" smtClean="0"/>
              <a:t>22/07/2018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89621-BA7C-441E-846B-5DDE4667E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606B7-F56C-4F65-ADFB-D14EB7CEF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61EE6-A183-444F-9FD3-9C13F6AE1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063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B1EFB-DDEC-4811-A40D-654005E50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E9408-B7E3-4D6D-A69B-255313F45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108D63-B2AE-40DF-BCBE-2C092B577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31D4-5BA8-4B90-A3E3-81FEBEAB3E90}" type="datetimeFigureOut">
              <a:rPr lang="en-GB" smtClean="0"/>
              <a:t>22/07/2018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F8E2F-BE61-48DE-A9C2-D43AFA800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D3EBE-2154-455B-BCC0-ECFFC6456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61EE6-A183-444F-9FD3-9C13F6AE1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775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44AC2-5212-473A-92D0-33C047307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040805-943A-4051-858A-0A430F6A1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ACE533-EFE3-4BC6-9119-CD6FC957A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31D4-5BA8-4B90-A3E3-81FEBEAB3E90}" type="datetimeFigureOut">
              <a:rPr lang="en-GB" smtClean="0"/>
              <a:t>22/07/2018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86390-DEC7-4812-B940-C7A460A4C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9944F-8272-47FA-867F-4E35C5CAA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61EE6-A183-444F-9FD3-9C13F6AE1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23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ED69F-DCA7-420D-9F74-B722CB383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70798-2CDB-4D56-802F-455F02A54B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37FD76-4A55-4853-884D-56F7D62E41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CC2880-DC24-43F7-9BE6-BB889A1E7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31D4-5BA8-4B90-A3E3-81FEBEAB3E90}" type="datetimeFigureOut">
              <a:rPr lang="en-GB" smtClean="0"/>
              <a:t>22/07/2018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EA78C2-6A6F-454F-84DC-5F389A516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1A33A0-B2A5-43FC-BD8B-29CA0D601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61EE6-A183-444F-9FD3-9C13F6AE1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017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01260-ACE8-4575-8DC1-68AD88736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EDE027-B742-4C7E-B147-086BFCFFF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B3F8F8-0532-448E-94B5-10EB59A490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A0C3CA-FE04-4B34-B75F-A1911DB9AA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3DDF29-473A-4A14-B456-B3E76D56CD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8B81AF-A818-41EF-B705-3809FC74B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31D4-5BA8-4B90-A3E3-81FEBEAB3E90}" type="datetimeFigureOut">
              <a:rPr lang="en-GB" smtClean="0"/>
              <a:t>22/07/2018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1E4620-DC3C-4E3D-BE44-46259FC63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AB0B4F-ECCD-46A8-8810-A328B640B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61EE6-A183-444F-9FD3-9C13F6AE1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184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D8083-7D48-4796-B3B6-FEF03201D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02EDC6-6F57-42B6-A88A-567044EC6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31D4-5BA8-4B90-A3E3-81FEBEAB3E90}" type="datetimeFigureOut">
              <a:rPr lang="en-GB" smtClean="0"/>
              <a:t>22/07/2018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8C9FC0-E570-4D0F-A086-A9597712E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8A20E6-6EEA-44A1-A1A7-BA63C2D6B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61EE6-A183-444F-9FD3-9C13F6AE1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639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DBCBEE-E491-4056-82BC-D58463C2C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31D4-5BA8-4B90-A3E3-81FEBEAB3E90}" type="datetimeFigureOut">
              <a:rPr lang="en-GB" smtClean="0"/>
              <a:t>22/07/2018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2AF65B-CF1E-4D37-BEC2-60E739AA5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F492F8-AAEE-4013-94BD-A4250CBF6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61EE6-A183-444F-9FD3-9C13F6AE1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529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0B99E-A806-44FB-9B8F-A3027A5D5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9512E-FEB1-4998-9438-4B208A11B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F60A47-DF3B-4B10-8511-102FCADF57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0F8EC1-08CC-4A04-B469-2F23A8DD3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31D4-5BA8-4B90-A3E3-81FEBEAB3E90}" type="datetimeFigureOut">
              <a:rPr lang="en-GB" smtClean="0"/>
              <a:t>22/07/2018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6E4D5C-A45C-4281-A4CD-ACBFBB129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2339E5-CE77-4B83-8A72-A111589B9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61EE6-A183-444F-9FD3-9C13F6AE1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444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A5E01-CCFA-4303-9C01-5944FAFA1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25FA08-8C9B-4586-B033-0D54E29BAD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21F2D9-09E2-4216-ADA3-9EA928F2B6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263A57-6EFC-45AD-93D8-F832B87D7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31D4-5BA8-4B90-A3E3-81FEBEAB3E90}" type="datetimeFigureOut">
              <a:rPr lang="en-GB" smtClean="0"/>
              <a:t>22/07/2018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0B0002-9D3B-4176-A591-577214EAE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0C6BA9-5B20-4460-A7AE-9ECC48634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61EE6-A183-444F-9FD3-9C13F6AE1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396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A5929-F7B4-4BE3-9815-0F67F3555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77C8FD-F264-4007-827C-ECCCD8FEB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FEE23-BC78-4D83-8BA3-180361F721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631D4-5BA8-4B90-A3E3-81FEBEAB3E90}" type="datetimeFigureOut">
              <a:rPr lang="en-GB" smtClean="0"/>
              <a:t>22/07/2018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7539B-C847-4664-87ED-B4FC32DE5C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DD123-5C54-42CC-9DCF-F237CF9BCD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61EE6-A183-444F-9FD3-9C13F6AE10B3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1AFF530-46E5-4A1A-BF5F-B5BFFADBAAF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6283" y="6555370"/>
            <a:ext cx="830821" cy="253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267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98EE41D-24DF-4B0E-A254-577D0ECD0A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0897"/>
          <a:stretch/>
        </p:blipFill>
        <p:spPr>
          <a:xfrm>
            <a:off x="0" y="-22033"/>
            <a:ext cx="12192000" cy="6923820"/>
          </a:xfrm>
          <a:prstGeom prst="rect">
            <a:avLst/>
          </a:prstGeom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34F97655-443D-450F-98A1-BB67BF5D7D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552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The Last Mile to EMTCT: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Are we there yet?</a:t>
            </a:r>
            <a:br>
              <a:rPr lang="en-GB" dirty="0">
                <a:solidFill>
                  <a:schemeClr val="bg1"/>
                </a:solidFill>
              </a:rPr>
            </a:br>
            <a:endParaRPr lang="en-GB" dirty="0"/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35866577-226B-47C8-9B3B-7DF590A4E7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Mary </a:t>
            </a:r>
            <a:r>
              <a:rPr lang="en-US" dirty="0" err="1">
                <a:solidFill>
                  <a:schemeClr val="bg1"/>
                </a:solidFill>
              </a:rPr>
              <a:t>Mahy,</a:t>
            </a:r>
            <a:r>
              <a:rPr lang="en-US" dirty="0">
                <a:solidFill>
                  <a:schemeClr val="bg1"/>
                </a:solidFill>
              </a:rPr>
              <a:t> ScD, </a:t>
            </a:r>
            <a:r>
              <a:rPr lang="en-US" dirty="0" err="1">
                <a:solidFill>
                  <a:schemeClr val="bg1"/>
                </a:solidFill>
              </a:rPr>
              <a:t>MHSc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Team Lead, Epidemiology</a:t>
            </a:r>
          </a:p>
          <a:p>
            <a:r>
              <a:rPr lang="en-US" dirty="0">
                <a:solidFill>
                  <a:schemeClr val="bg1"/>
                </a:solidFill>
              </a:rPr>
              <a:t>UNAIDS, Geneva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70877FD-76D6-4B15-A71F-3C4BE2A126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60395" y="4221886"/>
            <a:ext cx="1703575" cy="2409662"/>
          </a:xfrm>
          <a:prstGeom prst="rect">
            <a:avLst/>
          </a:prstGeom>
          <a:ln w="15875">
            <a:solidFill>
              <a:schemeClr val="bg1">
                <a:lumMod val="50000"/>
              </a:schemeClr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CE5B1DB-2AEC-436A-A0F5-4A2F919D7D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76" y="6286753"/>
            <a:ext cx="1414154" cy="433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846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186B8-21F4-4754-8179-D07F5E44A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Among children newly infected …</a:t>
            </a:r>
            <a:endParaRPr lang="en-GB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C88BAF9-8C9B-41BD-95A6-963947FDD6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3647940"/>
              </p:ext>
            </p:extLst>
          </p:nvPr>
        </p:nvGraphicFramePr>
        <p:xfrm>
          <a:off x="597349" y="1460285"/>
          <a:ext cx="6512767" cy="50325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60035">
                  <a:extLst>
                    <a:ext uri="{9D8B030D-6E8A-4147-A177-3AD203B41FA5}">
                      <a16:colId xmlns:a16="http://schemas.microsoft.com/office/drawing/2014/main" val="2616828351"/>
                    </a:ext>
                  </a:extLst>
                </a:gridCol>
                <a:gridCol w="961053">
                  <a:extLst>
                    <a:ext uri="{9D8B030D-6E8A-4147-A177-3AD203B41FA5}">
                      <a16:colId xmlns:a16="http://schemas.microsoft.com/office/drawing/2014/main" val="1330411762"/>
                    </a:ext>
                  </a:extLst>
                </a:gridCol>
                <a:gridCol w="1091679">
                  <a:extLst>
                    <a:ext uri="{9D8B030D-6E8A-4147-A177-3AD203B41FA5}">
                      <a16:colId xmlns:a16="http://schemas.microsoft.com/office/drawing/2014/main" val="4225285463"/>
                    </a:ext>
                  </a:extLst>
                </a:gridCol>
              </a:tblGrid>
              <a:tr h="3244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Infections during breastfeeding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55425550"/>
                  </a:ext>
                </a:extLst>
              </a:tr>
              <a:tr h="324427"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800" u="none" strike="noStrike" dirty="0">
                          <a:effectLst/>
                        </a:rPr>
                        <a:t>Mom seroconverted during breastfeeding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20,000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7490273"/>
                  </a:ext>
                </a:extLst>
              </a:tr>
              <a:tr h="324427"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800" u="none" strike="noStrike" dirty="0">
                          <a:effectLst/>
                        </a:rPr>
                        <a:t>Mom received no ARV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19,000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22707340"/>
                  </a:ext>
                </a:extLst>
              </a:tr>
              <a:tr h="32442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Mom dropped off ART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16,000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5022697"/>
                  </a:ext>
                </a:extLst>
              </a:tr>
              <a:tr h="324427"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800" u="none" strike="noStrike" dirty="0">
                          <a:effectLst/>
                        </a:rPr>
                        <a:t>Mom started ART during pregnancy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12,000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53865328"/>
                  </a:ext>
                </a:extLst>
              </a:tr>
              <a:tr h="324427"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800" u="none" strike="noStrike" dirty="0">
                          <a:effectLst/>
                        </a:rPr>
                        <a:t>Mom started ART before pregnancy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56584038"/>
                  </a:ext>
                </a:extLst>
              </a:tr>
              <a:tr h="324427"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800" u="none" strike="noStrike" dirty="0">
                          <a:effectLst/>
                        </a:rPr>
                        <a:t>Mom started ART just before delivery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44324928"/>
                  </a:ext>
                </a:extLst>
              </a:tr>
              <a:tr h="49061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Infections during pregnancy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36718523"/>
                  </a:ext>
                </a:extLst>
              </a:tr>
              <a:tr h="324427"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800" u="none" strike="noStrike" dirty="0">
                          <a:effectLst/>
                        </a:rPr>
                        <a:t>Mom seroconverted during pregnancy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32409789"/>
                  </a:ext>
                </a:extLst>
              </a:tr>
              <a:tr h="324427"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800" u="none" strike="noStrike" dirty="0">
                          <a:effectLst/>
                        </a:rPr>
                        <a:t>Mom received no ARV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38397346"/>
                  </a:ext>
                </a:extLst>
              </a:tr>
              <a:tr h="32442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Mom dropped off ART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13,000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4006181"/>
                  </a:ext>
                </a:extLst>
              </a:tr>
              <a:tr h="324427"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800" u="none" strike="noStrike" dirty="0">
                          <a:effectLst/>
                        </a:rPr>
                        <a:t>Mom started ART during pregnancy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07849925"/>
                  </a:ext>
                </a:extLst>
              </a:tr>
              <a:tr h="324427"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800" u="none" strike="noStrike" dirty="0">
                          <a:effectLst/>
                        </a:rPr>
                        <a:t>Mom started ART before pregnancy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99563304"/>
                  </a:ext>
                </a:extLst>
              </a:tr>
              <a:tr h="324427"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800" u="none" strike="noStrike" dirty="0">
                          <a:effectLst/>
                        </a:rPr>
                        <a:t>Mom started ART just before delivery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57933323"/>
                  </a:ext>
                </a:extLst>
              </a:tr>
              <a:tr h="32442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180,000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4970146"/>
                  </a:ext>
                </a:extLst>
              </a:tr>
            </a:tbl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C5888B3E-5C18-4B17-99AE-730FDA872E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996800"/>
              </p:ext>
            </p:extLst>
          </p:nvPr>
        </p:nvGraphicFramePr>
        <p:xfrm>
          <a:off x="7176145" y="1460286"/>
          <a:ext cx="4418506" cy="4789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4B34B021-C607-4BCB-9A49-5C5743D861F1}"/>
              </a:ext>
            </a:extLst>
          </p:cNvPr>
          <p:cNvSpPr txBox="1"/>
          <p:nvPr/>
        </p:nvSpPr>
        <p:spPr>
          <a:xfrm>
            <a:off x="7315216" y="6492875"/>
            <a:ext cx="4876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UNAIDS special analysis of 2018 estimates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0365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67453-8314-499B-A097-D9EEB3830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Programmatic implications?</a:t>
            </a:r>
            <a:endParaRPr lang="en-GB" sz="36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7204609-2419-400D-8A72-4F670B8F28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072710"/>
              </p:ext>
            </p:extLst>
          </p:nvPr>
        </p:nvGraphicFramePr>
        <p:xfrm>
          <a:off x="735563" y="1802017"/>
          <a:ext cx="10515599" cy="4515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7615">
                  <a:extLst>
                    <a:ext uri="{9D8B030D-6E8A-4147-A177-3AD203B41FA5}">
                      <a16:colId xmlns:a16="http://schemas.microsoft.com/office/drawing/2014/main" val="3275010613"/>
                    </a:ext>
                  </a:extLst>
                </a:gridCol>
                <a:gridCol w="1587460">
                  <a:extLst>
                    <a:ext uri="{9D8B030D-6E8A-4147-A177-3AD203B41FA5}">
                      <a16:colId xmlns:a16="http://schemas.microsoft.com/office/drawing/2014/main" val="2532758193"/>
                    </a:ext>
                  </a:extLst>
                </a:gridCol>
                <a:gridCol w="1570262">
                  <a:extLst>
                    <a:ext uri="{9D8B030D-6E8A-4147-A177-3AD203B41FA5}">
                      <a16:colId xmlns:a16="http://schemas.microsoft.com/office/drawing/2014/main" val="2168009541"/>
                    </a:ext>
                  </a:extLst>
                </a:gridCol>
                <a:gridCol w="1570262">
                  <a:extLst>
                    <a:ext uri="{9D8B030D-6E8A-4147-A177-3AD203B41FA5}">
                      <a16:colId xmlns:a16="http://schemas.microsoft.com/office/drawing/2014/main" val="4199529748"/>
                    </a:ext>
                  </a:extLst>
                </a:gridCol>
              </a:tblGrid>
              <a:tr h="1271121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Programmatic goal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 of infections averted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of infections that could be averted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IMPLICATIONS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Number of women to reach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303725"/>
                  </a:ext>
                </a:extLst>
              </a:tr>
              <a:tr h="6220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if</a:t>
                      </a:r>
                      <a:r>
                        <a:rPr lang="en-US" sz="1800" dirty="0"/>
                        <a:t> pregnant and breastfeeding women were protected from </a:t>
                      </a:r>
                      <a:r>
                        <a:rPr lang="en-US" sz="1800" u="sng" dirty="0"/>
                        <a:t>new infection </a:t>
                      </a:r>
                      <a:r>
                        <a:rPr lang="en-US" sz="1800" dirty="0"/>
                        <a:t>and remained HIV negative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30,000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17%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115,000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201394"/>
                  </a:ext>
                </a:extLst>
              </a:tr>
              <a:tr h="484955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if</a:t>
                      </a:r>
                      <a:r>
                        <a:rPr lang="en-US" sz="1800" dirty="0"/>
                        <a:t> </a:t>
                      </a:r>
                      <a:r>
                        <a:rPr lang="en-US" sz="1800" u="sng" dirty="0"/>
                        <a:t>all women </a:t>
                      </a:r>
                      <a:r>
                        <a:rPr lang="en-US" sz="1800" dirty="0"/>
                        <a:t>living with HIV not on treatment received ARVs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95,</a:t>
                      </a:r>
                      <a:r>
                        <a:rPr lang="en-GB" dirty="0"/>
                        <a:t>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54%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280,000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009102"/>
                  </a:ext>
                </a:extLst>
              </a:tr>
              <a:tr h="484955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if</a:t>
                      </a:r>
                      <a:r>
                        <a:rPr lang="en-US" sz="1800" dirty="0"/>
                        <a:t> women were identified as HIV+ </a:t>
                      </a:r>
                      <a:r>
                        <a:rPr lang="en-US" sz="1800" u="sng" dirty="0"/>
                        <a:t>earlier</a:t>
                      </a:r>
                      <a:r>
                        <a:rPr lang="en-US" sz="1800" dirty="0"/>
                        <a:t> in pregnancy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2,000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20,000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9622476"/>
                  </a:ext>
                </a:extLst>
              </a:tr>
              <a:tr h="484955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if</a:t>
                      </a:r>
                      <a:r>
                        <a:rPr lang="en-US" sz="1800" dirty="0"/>
                        <a:t> women had been on ART </a:t>
                      </a:r>
                      <a:r>
                        <a:rPr lang="en-US" sz="1800" u="sng" dirty="0"/>
                        <a:t>before</a:t>
                      </a:r>
                      <a:r>
                        <a:rPr lang="en-US" sz="1800" dirty="0"/>
                        <a:t> conception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20,000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11%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480,000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357442"/>
                  </a:ext>
                </a:extLst>
              </a:tr>
              <a:tr h="484955">
                <a:tc>
                  <a:txBody>
                    <a:bodyPr/>
                    <a:lstStyle/>
                    <a:p>
                      <a:r>
                        <a:rPr lang="en-US" dirty="0"/>
                        <a:t>    … and were </a:t>
                      </a:r>
                      <a:r>
                        <a:rPr lang="en-US" u="sng" dirty="0"/>
                        <a:t>retained</a:t>
                      </a:r>
                      <a:r>
                        <a:rPr lang="en-US" dirty="0"/>
                        <a:t> on ART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30,000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17%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110,000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488707"/>
                  </a:ext>
                </a:extLst>
              </a:tr>
              <a:tr h="66476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If</a:t>
                      </a:r>
                      <a:r>
                        <a:rPr lang="en-US" dirty="0"/>
                        <a:t> regimens were completely effective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3,000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1.5%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1,400,000</a:t>
                      </a:r>
                      <a:endParaRPr lang="en-GB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26297523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0FBB17A-77E8-43D9-B8E0-758284A1EDD3}"/>
              </a:ext>
            </a:extLst>
          </p:cNvPr>
          <p:cNvSpPr txBox="1"/>
          <p:nvPr/>
        </p:nvSpPr>
        <p:spPr>
          <a:xfrm>
            <a:off x="7315216" y="6492875"/>
            <a:ext cx="4876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UNAIDS special analysis of 2018 estimates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5861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31B5C-0886-44AF-B160-8E03E6142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5C847-B88E-43AD-8A35-C54624985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Stover</a:t>
            </a:r>
          </a:p>
          <a:p>
            <a:r>
              <a:rPr lang="en-US" dirty="0"/>
              <a:t>Mahesh </a:t>
            </a:r>
            <a:r>
              <a:rPr lang="en-US" dirty="0" err="1"/>
              <a:t>Mahalingan</a:t>
            </a:r>
            <a:endParaRPr lang="en-US" dirty="0"/>
          </a:p>
          <a:p>
            <a:r>
              <a:rPr lang="en-US" dirty="0"/>
              <a:t>Deborah von </a:t>
            </a:r>
            <a:r>
              <a:rPr lang="en-US" dirty="0" err="1"/>
              <a:t>Zinkernagel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5654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98EE41D-24DF-4B0E-A254-577D0ECD0A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0897"/>
          <a:stretch/>
        </p:blipFill>
        <p:spPr>
          <a:xfrm>
            <a:off x="0" y="-22033"/>
            <a:ext cx="12192000" cy="6923820"/>
          </a:xfrm>
          <a:prstGeom prst="rect">
            <a:avLst/>
          </a:prstGeom>
        </p:spPr>
      </p:pic>
      <p:sp>
        <p:nvSpPr>
          <p:cNvPr id="10" name="Subtitle 9">
            <a:extLst>
              <a:ext uri="{FF2B5EF4-FFF2-40B4-BE49-F238E27FC236}">
                <a16:creationId xmlns:a16="http://schemas.microsoft.com/office/drawing/2014/main" id="{35866577-226B-47C8-9B3B-7DF590A4E7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Deborah von </a:t>
            </a:r>
            <a:r>
              <a:rPr lang="en-US" sz="3600" dirty="0" err="1">
                <a:solidFill>
                  <a:schemeClr val="bg1"/>
                </a:solidFill>
              </a:rPr>
              <a:t>Zinkernagel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>
                <a:solidFill>
                  <a:schemeClr val="bg1"/>
                </a:solidFill>
              </a:rPr>
              <a:t>Director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Community Support, Social Justice and Inclusion Department</a:t>
            </a:r>
          </a:p>
          <a:p>
            <a:r>
              <a:rPr lang="en-US" sz="3600" dirty="0">
                <a:solidFill>
                  <a:schemeClr val="bg1"/>
                </a:solidFill>
              </a:rPr>
              <a:t>UNAIDS, Geneva</a:t>
            </a:r>
            <a:endParaRPr lang="en-GB" sz="3600" dirty="0">
              <a:solidFill>
                <a:schemeClr val="bg1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CE5B1DB-2AEC-436A-A0F5-4A2F919D7D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76" y="6286753"/>
            <a:ext cx="1414154" cy="433536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5F124377-9C8F-49EC-B4B7-0DFE0EE81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8450"/>
            <a:ext cx="9144000" cy="2387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Future directions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80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EB831-8D29-4122-8E4E-CABCAFBDD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Picking up the pace 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2FBF0-7AFC-4970-B3F0-634252EDC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fr-CH" sz="11200" dirty="0"/>
              <a:t>The Basics:</a:t>
            </a:r>
          </a:p>
          <a:p>
            <a:pPr marL="0" indent="0">
              <a:buNone/>
            </a:pPr>
            <a:r>
              <a:rPr lang="fr-CH" sz="11200" dirty="0"/>
              <a:t>	o  </a:t>
            </a:r>
            <a:r>
              <a:rPr lang="fr-CH" sz="11200" dirty="0" err="1"/>
              <a:t>primary</a:t>
            </a:r>
            <a:r>
              <a:rPr lang="fr-CH" sz="11200" dirty="0"/>
              <a:t> </a:t>
            </a:r>
            <a:r>
              <a:rPr lang="fr-CH" sz="11200" dirty="0" err="1"/>
              <a:t>prevention</a:t>
            </a:r>
            <a:r>
              <a:rPr lang="fr-CH" sz="11200" dirty="0"/>
              <a:t>! </a:t>
            </a:r>
            <a:r>
              <a:rPr lang="fr-CH" sz="11200" dirty="0" err="1"/>
              <a:t>Tailored</a:t>
            </a:r>
            <a:r>
              <a:rPr lang="fr-CH" sz="11200" dirty="0"/>
              <a:t> </a:t>
            </a:r>
            <a:r>
              <a:rPr lang="fr-CH" sz="11200" dirty="0" err="1"/>
              <a:t>strategies</a:t>
            </a:r>
            <a:endParaRPr lang="fr-CH" sz="11200" dirty="0"/>
          </a:p>
          <a:p>
            <a:pPr marL="0" indent="0">
              <a:buNone/>
            </a:pPr>
            <a:r>
              <a:rPr lang="fr-CH" sz="11200" dirty="0"/>
              <a:t>	o  </a:t>
            </a:r>
            <a:r>
              <a:rPr lang="fr-CH" sz="11200" dirty="0" err="1"/>
              <a:t>access</a:t>
            </a:r>
            <a:r>
              <a:rPr lang="fr-CH" sz="11200" dirty="0"/>
              <a:t> to </a:t>
            </a:r>
            <a:r>
              <a:rPr lang="fr-CH" sz="11200" dirty="0" err="1"/>
              <a:t>family</a:t>
            </a:r>
            <a:r>
              <a:rPr lang="fr-CH" sz="11200" dirty="0"/>
              <a:t> planning, S/RH information	</a:t>
            </a:r>
          </a:p>
          <a:p>
            <a:pPr marL="0" indent="0">
              <a:buNone/>
            </a:pPr>
            <a:r>
              <a:rPr lang="fr-CH" sz="11200" dirty="0"/>
              <a:t>	o  </a:t>
            </a:r>
            <a:r>
              <a:rPr lang="fr-CH" sz="11200" dirty="0" err="1"/>
              <a:t>testing</a:t>
            </a:r>
            <a:r>
              <a:rPr lang="fr-CH" sz="11200" dirty="0"/>
              <a:t>, ART for HIV+ </a:t>
            </a:r>
            <a:r>
              <a:rPr lang="fr-CH" sz="11200" dirty="0" err="1"/>
              <a:t>women</a:t>
            </a:r>
            <a:r>
              <a:rPr lang="fr-CH" sz="11200" dirty="0"/>
              <a:t> </a:t>
            </a:r>
            <a:r>
              <a:rPr lang="fr-CH" sz="11200" dirty="0" err="1"/>
              <a:t>before</a:t>
            </a:r>
            <a:r>
              <a:rPr lang="fr-CH" sz="11200" dirty="0"/>
              <a:t> </a:t>
            </a:r>
            <a:r>
              <a:rPr lang="fr-CH" sz="11200" dirty="0" err="1"/>
              <a:t>pregnancy</a:t>
            </a:r>
            <a:endParaRPr lang="fr-CH" sz="11200" dirty="0"/>
          </a:p>
          <a:p>
            <a:pPr marL="0" indent="0">
              <a:buNone/>
            </a:pPr>
            <a:endParaRPr lang="fr-CH" sz="11200" dirty="0"/>
          </a:p>
          <a:p>
            <a:pPr marL="0" indent="0">
              <a:buNone/>
            </a:pPr>
            <a:r>
              <a:rPr lang="fr-CH" sz="11200" dirty="0" err="1"/>
              <a:t>Antenatal</a:t>
            </a:r>
            <a:r>
              <a:rPr lang="fr-CH" sz="11200" dirty="0"/>
              <a:t> care</a:t>
            </a:r>
          </a:p>
          <a:p>
            <a:pPr marL="0" indent="0">
              <a:buNone/>
            </a:pPr>
            <a:r>
              <a:rPr lang="fr-CH" sz="11200" dirty="0"/>
              <a:t>	o </a:t>
            </a:r>
            <a:r>
              <a:rPr lang="fr-CH" sz="11200" dirty="0" err="1"/>
              <a:t>increased</a:t>
            </a:r>
            <a:r>
              <a:rPr lang="fr-CH" sz="11200" dirty="0"/>
              <a:t> </a:t>
            </a:r>
            <a:r>
              <a:rPr lang="fr-CH" sz="11200" dirty="0" err="1"/>
              <a:t>risk</a:t>
            </a:r>
            <a:r>
              <a:rPr lang="fr-CH" sz="11200" dirty="0"/>
              <a:t> of HIV acquisition </a:t>
            </a:r>
            <a:r>
              <a:rPr lang="fr-CH" sz="11200" dirty="0" err="1"/>
              <a:t>during</a:t>
            </a:r>
            <a:r>
              <a:rPr lang="fr-CH" sz="11200" dirty="0"/>
              <a:t> </a:t>
            </a:r>
            <a:r>
              <a:rPr lang="fr-CH" sz="11200" dirty="0" err="1"/>
              <a:t>pregnancy</a:t>
            </a:r>
            <a:r>
              <a:rPr lang="fr-CH" sz="11200" dirty="0"/>
              <a:t>, postpartum</a:t>
            </a:r>
          </a:p>
          <a:p>
            <a:pPr marL="0" indent="0">
              <a:buNone/>
            </a:pPr>
            <a:r>
              <a:rPr lang="fr-CH" sz="11200" dirty="0"/>
              <a:t>	o </a:t>
            </a:r>
            <a:r>
              <a:rPr lang="fr-CH" sz="11200" dirty="0" err="1"/>
              <a:t>supporting</a:t>
            </a:r>
            <a:r>
              <a:rPr lang="fr-CH" sz="11200" dirty="0"/>
              <a:t> HIV </a:t>
            </a:r>
            <a:r>
              <a:rPr lang="fr-CH" sz="11200" dirty="0" err="1"/>
              <a:t>negative</a:t>
            </a:r>
            <a:r>
              <a:rPr lang="fr-CH" sz="11200" dirty="0"/>
              <a:t> </a:t>
            </a:r>
            <a:r>
              <a:rPr lang="fr-CH" sz="11200" dirty="0" err="1"/>
              <a:t>women</a:t>
            </a:r>
            <a:r>
              <a:rPr lang="fr-CH" sz="11200" dirty="0"/>
              <a:t> to </a:t>
            </a:r>
            <a:r>
              <a:rPr lang="fr-CH" sz="11200" dirty="0" err="1"/>
              <a:t>stay</a:t>
            </a:r>
            <a:r>
              <a:rPr lang="fr-CH" sz="11200" dirty="0"/>
              <a:t> </a:t>
            </a:r>
            <a:r>
              <a:rPr lang="fr-CH" sz="11200" dirty="0" err="1"/>
              <a:t>negative</a:t>
            </a:r>
            <a:endParaRPr lang="fr-CH" sz="11200" dirty="0"/>
          </a:p>
          <a:p>
            <a:pPr marL="0" indent="0">
              <a:buNone/>
            </a:pPr>
            <a:r>
              <a:rPr lang="fr-CH" sz="11200" dirty="0"/>
              <a:t>		- information, support</a:t>
            </a:r>
          </a:p>
          <a:p>
            <a:pPr marL="0" indent="0">
              <a:buNone/>
            </a:pPr>
            <a:r>
              <a:rPr lang="fr-CH" sz="11200" dirty="0"/>
              <a:t>		- </a:t>
            </a:r>
            <a:r>
              <a:rPr lang="fr-CH" sz="11200" dirty="0" err="1"/>
              <a:t>partner</a:t>
            </a:r>
            <a:r>
              <a:rPr lang="fr-CH" sz="11200" dirty="0"/>
              <a:t> </a:t>
            </a:r>
            <a:r>
              <a:rPr lang="fr-CH" sz="11200" dirty="0" err="1"/>
              <a:t>status</a:t>
            </a:r>
            <a:endParaRPr lang="fr-CH" sz="11200" dirty="0"/>
          </a:p>
          <a:p>
            <a:pPr marL="0" indent="0">
              <a:buNone/>
            </a:pPr>
            <a:r>
              <a:rPr lang="fr-CH" sz="11200" dirty="0"/>
              <a:t>		- </a:t>
            </a:r>
            <a:r>
              <a:rPr lang="fr-CH" sz="11200" dirty="0" err="1"/>
              <a:t>PrEP</a:t>
            </a:r>
            <a:r>
              <a:rPr lang="fr-CH" sz="11200" dirty="0"/>
              <a:t> option for high </a:t>
            </a:r>
            <a:r>
              <a:rPr lang="fr-CH" sz="11200" dirty="0" err="1"/>
              <a:t>risk</a:t>
            </a:r>
            <a:endParaRPr lang="fr-CH" sz="11200" dirty="0"/>
          </a:p>
          <a:p>
            <a:pPr marL="0" indent="0">
              <a:buNone/>
            </a:pPr>
            <a:r>
              <a:rPr lang="fr-CH" sz="11200" dirty="0"/>
              <a:t>	</a:t>
            </a:r>
          </a:p>
          <a:p>
            <a:pPr marL="0" indent="0">
              <a:buNone/>
            </a:pPr>
            <a:r>
              <a:rPr lang="fr-CH" sz="11200" dirty="0"/>
              <a:t>		</a:t>
            </a:r>
          </a:p>
          <a:p>
            <a:pPr marL="0" indent="0">
              <a:buNone/>
            </a:pPr>
            <a:r>
              <a:rPr lang="fr-CH" sz="9600" dirty="0"/>
              <a:t>		</a:t>
            </a:r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endParaRPr lang="en-CH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EEF96B-0877-4404-AE44-6318DD9802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1520" y="496970"/>
            <a:ext cx="2371725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891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37D78-B8E6-42D1-9F71-972A53357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Picking up the pace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0F510-116C-4F54-8C14-9C2139EFC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dirty="0" err="1"/>
              <a:t>Testing</a:t>
            </a:r>
            <a:r>
              <a:rPr lang="fr-CH" dirty="0"/>
              <a:t> </a:t>
            </a:r>
          </a:p>
          <a:p>
            <a:pPr marL="0" indent="0">
              <a:buNone/>
            </a:pPr>
            <a:r>
              <a:rPr lang="fr-CH" dirty="0"/>
              <a:t>	o  </a:t>
            </a:r>
            <a:r>
              <a:rPr lang="fr-CH" dirty="0" err="1"/>
              <a:t>repeat</a:t>
            </a:r>
            <a:r>
              <a:rPr lang="fr-CH" dirty="0"/>
              <a:t> </a:t>
            </a:r>
            <a:r>
              <a:rPr lang="fr-CH" dirty="0" err="1"/>
              <a:t>testing</a:t>
            </a:r>
            <a:r>
              <a:rPr lang="fr-CH" dirty="0"/>
              <a:t> </a:t>
            </a:r>
            <a:r>
              <a:rPr lang="fr-CH" dirty="0" err="1"/>
              <a:t>during</a:t>
            </a:r>
            <a:r>
              <a:rPr lang="fr-CH" dirty="0"/>
              <a:t> </a:t>
            </a:r>
            <a:r>
              <a:rPr lang="fr-CH" dirty="0" err="1"/>
              <a:t>pregnancy</a:t>
            </a:r>
            <a:r>
              <a:rPr lang="fr-CH" dirty="0"/>
              <a:t>/at </a:t>
            </a:r>
            <a:r>
              <a:rPr lang="fr-CH" dirty="0" err="1"/>
              <a:t>delivery</a:t>
            </a:r>
            <a:endParaRPr lang="fr-CH" dirty="0"/>
          </a:p>
          <a:p>
            <a:pPr marL="0" indent="0">
              <a:buNone/>
            </a:pPr>
            <a:r>
              <a:rPr lang="fr-CH" dirty="0"/>
              <a:t>	o  </a:t>
            </a:r>
            <a:r>
              <a:rPr lang="fr-CH" dirty="0" err="1"/>
              <a:t>while</a:t>
            </a:r>
            <a:r>
              <a:rPr lang="fr-CH" dirty="0"/>
              <a:t> </a:t>
            </a:r>
            <a:r>
              <a:rPr lang="fr-CH" dirty="0" err="1"/>
              <a:t>breastfeeding</a:t>
            </a:r>
            <a:endParaRPr lang="fr-CH" dirty="0"/>
          </a:p>
          <a:p>
            <a:pPr marL="0" indent="0">
              <a:buNone/>
            </a:pPr>
            <a:r>
              <a:rPr lang="fr-CH" dirty="0"/>
              <a:t>		- self-</a:t>
            </a:r>
            <a:r>
              <a:rPr lang="fr-CH" dirty="0" err="1"/>
              <a:t>testing</a:t>
            </a:r>
            <a:r>
              <a:rPr lang="fr-CH" dirty="0"/>
              <a:t> options</a:t>
            </a:r>
          </a:p>
          <a:p>
            <a:pPr marL="0" indent="0">
              <a:buNone/>
            </a:pPr>
            <a:r>
              <a:rPr lang="fr-CH" dirty="0"/>
              <a:t>		- at </a:t>
            </a:r>
            <a:r>
              <a:rPr lang="fr-CH" dirty="0" err="1"/>
              <a:t>child</a:t>
            </a:r>
            <a:r>
              <a:rPr lang="fr-CH" dirty="0"/>
              <a:t> </a:t>
            </a:r>
            <a:r>
              <a:rPr lang="fr-CH" dirty="0" err="1"/>
              <a:t>health</a:t>
            </a:r>
            <a:r>
              <a:rPr lang="fr-CH" dirty="0"/>
              <a:t> </a:t>
            </a:r>
            <a:r>
              <a:rPr lang="fr-CH" dirty="0" err="1"/>
              <a:t>visits</a:t>
            </a:r>
            <a:endParaRPr lang="fr-CH" dirty="0"/>
          </a:p>
          <a:p>
            <a:pPr marL="0" indent="0">
              <a:buNone/>
            </a:pPr>
            <a:r>
              <a:rPr lang="fr-CH" dirty="0" err="1"/>
              <a:t>Retention</a:t>
            </a:r>
            <a:r>
              <a:rPr lang="fr-CH" dirty="0"/>
              <a:t> in care</a:t>
            </a:r>
          </a:p>
          <a:p>
            <a:pPr marL="0" indent="0">
              <a:buNone/>
            </a:pPr>
            <a:r>
              <a:rPr lang="fr-CH" dirty="0"/>
              <a:t>	o </a:t>
            </a:r>
            <a:r>
              <a:rPr lang="fr-CH" dirty="0" err="1"/>
              <a:t>models</a:t>
            </a:r>
            <a:r>
              <a:rPr lang="fr-CH" dirty="0"/>
              <a:t> for </a:t>
            </a:r>
            <a:r>
              <a:rPr lang="fr-CH" dirty="0" err="1"/>
              <a:t>community</a:t>
            </a:r>
            <a:r>
              <a:rPr lang="fr-CH" dirty="0"/>
              <a:t>, </a:t>
            </a:r>
            <a:r>
              <a:rPr lang="fr-CH" dirty="0" err="1"/>
              <a:t>peer-led</a:t>
            </a:r>
            <a:r>
              <a:rPr lang="fr-CH" dirty="0"/>
              <a:t> support </a:t>
            </a:r>
          </a:p>
          <a:p>
            <a:pPr marL="0" indent="0">
              <a:buNone/>
            </a:pPr>
            <a:r>
              <a:rPr lang="fr-CH" dirty="0"/>
              <a:t>	o information </a:t>
            </a:r>
            <a:r>
              <a:rPr lang="fr-CH" dirty="0" err="1"/>
              <a:t>systems</a:t>
            </a:r>
            <a:r>
              <a:rPr lang="fr-CH" dirty="0"/>
              <a:t> to </a:t>
            </a:r>
            <a:r>
              <a:rPr lang="fr-CH" dirty="0" err="1"/>
              <a:t>recognize</a:t>
            </a:r>
            <a:r>
              <a:rPr lang="fr-CH" dirty="0"/>
              <a:t> lapse in care</a:t>
            </a:r>
          </a:p>
          <a:p>
            <a:pPr marL="0" indent="0">
              <a:buNone/>
            </a:pPr>
            <a:endParaRPr lang="fr-CH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0A0885-9FE9-433C-B0A7-3FEAB193E5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1520" y="496970"/>
            <a:ext cx="2371725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449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698CA-824B-4998-82B3-D987593D9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Saving</a:t>
            </a:r>
            <a:r>
              <a:rPr lang="fr-CH" dirty="0"/>
              <a:t> </a:t>
            </a:r>
            <a:r>
              <a:rPr lang="fr-CH" dirty="0" err="1"/>
              <a:t>lives</a:t>
            </a:r>
            <a:r>
              <a:rPr lang="fr-CH" dirty="0"/>
              <a:t> of </a:t>
            </a:r>
            <a:r>
              <a:rPr lang="fr-CH" dirty="0" err="1"/>
              <a:t>young</a:t>
            </a:r>
            <a:r>
              <a:rPr lang="fr-CH" dirty="0"/>
              <a:t> </a:t>
            </a:r>
            <a:r>
              <a:rPr lang="fr-CH" dirty="0" err="1"/>
              <a:t>children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B74D3-7496-4B39-AA1C-26880D5CE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H" dirty="0" err="1"/>
              <a:t>Accelerating</a:t>
            </a:r>
            <a:r>
              <a:rPr lang="fr-CH" dirty="0"/>
              <a:t> </a:t>
            </a:r>
            <a:r>
              <a:rPr lang="fr-CH" dirty="0" err="1"/>
              <a:t>early</a:t>
            </a:r>
            <a:r>
              <a:rPr lang="fr-CH" dirty="0"/>
              <a:t> infant </a:t>
            </a:r>
            <a:r>
              <a:rPr lang="fr-CH" dirty="0" err="1"/>
              <a:t>diagnosis</a:t>
            </a:r>
            <a:endParaRPr lang="fr-CH" dirty="0"/>
          </a:p>
          <a:p>
            <a:pPr marL="0" indent="0">
              <a:buNone/>
            </a:pPr>
            <a:r>
              <a:rPr lang="fr-CH" dirty="0"/>
              <a:t>	o test </a:t>
            </a:r>
            <a:r>
              <a:rPr lang="fr-CH" dirty="0" err="1"/>
              <a:t>within</a:t>
            </a:r>
            <a:r>
              <a:rPr lang="fr-CH" dirty="0"/>
              <a:t> 4-6 </a:t>
            </a:r>
            <a:r>
              <a:rPr lang="fr-CH" dirty="0" err="1"/>
              <a:t>weeks</a:t>
            </a:r>
            <a:r>
              <a:rPr lang="fr-CH" dirty="0"/>
              <a:t> of </a:t>
            </a:r>
            <a:r>
              <a:rPr lang="fr-CH" dirty="0" err="1"/>
              <a:t>age</a:t>
            </a:r>
            <a:endParaRPr lang="fr-CH" dirty="0"/>
          </a:p>
          <a:p>
            <a:pPr marL="0" indent="0">
              <a:buNone/>
            </a:pPr>
            <a:r>
              <a:rPr lang="fr-CH" dirty="0"/>
              <a:t>	o </a:t>
            </a:r>
            <a:r>
              <a:rPr lang="fr-CH" dirty="0" err="1"/>
              <a:t>rapid</a:t>
            </a:r>
            <a:r>
              <a:rPr lang="fr-CH" dirty="0"/>
              <a:t> </a:t>
            </a:r>
            <a:r>
              <a:rPr lang="fr-CH" dirty="0" err="1"/>
              <a:t>turnaround</a:t>
            </a:r>
            <a:r>
              <a:rPr lang="fr-CH" dirty="0"/>
              <a:t> of </a:t>
            </a:r>
            <a:r>
              <a:rPr lang="fr-CH" dirty="0" err="1"/>
              <a:t>results</a:t>
            </a:r>
            <a:r>
              <a:rPr lang="fr-CH" dirty="0"/>
              <a:t>, ART initiation for HIV+ infant</a:t>
            </a:r>
          </a:p>
          <a:p>
            <a:pPr marL="0" indent="0">
              <a:buNone/>
            </a:pPr>
            <a:r>
              <a:rPr lang="fr-CH" dirty="0"/>
              <a:t>	o Point of care </a:t>
            </a:r>
            <a:r>
              <a:rPr lang="fr-CH" dirty="0" err="1"/>
              <a:t>testing</a:t>
            </a:r>
            <a:r>
              <a:rPr lang="fr-CH" dirty="0"/>
              <a:t> - shows </a:t>
            </a:r>
            <a:r>
              <a:rPr lang="fr-CH" dirty="0" err="1"/>
              <a:t>strong</a:t>
            </a:r>
            <a:r>
              <a:rPr lang="fr-CH" dirty="0"/>
              <a:t> </a:t>
            </a:r>
            <a:r>
              <a:rPr lang="fr-CH" dirty="0" err="1"/>
              <a:t>results</a:t>
            </a:r>
            <a:endParaRPr lang="fr-CH" dirty="0"/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r>
              <a:rPr lang="fr-CH" dirty="0"/>
              <a:t>Monitoring cascade of care for </a:t>
            </a:r>
            <a:r>
              <a:rPr lang="fr-CH" dirty="0" err="1"/>
              <a:t>continuous</a:t>
            </a:r>
            <a:r>
              <a:rPr lang="fr-CH" dirty="0"/>
              <a:t> </a:t>
            </a:r>
            <a:r>
              <a:rPr lang="fr-CH" dirty="0" err="1"/>
              <a:t>improvement</a:t>
            </a:r>
            <a:endParaRPr lang="fr-CH" dirty="0"/>
          </a:p>
          <a:p>
            <a:pPr marL="0" indent="0">
              <a:buNone/>
            </a:pPr>
            <a:r>
              <a:rPr lang="fr-CH" dirty="0"/>
              <a:t>	o </a:t>
            </a:r>
            <a:r>
              <a:rPr lang="fr-CH" dirty="0" err="1"/>
              <a:t>where</a:t>
            </a:r>
            <a:r>
              <a:rPr lang="fr-CH" dirty="0"/>
              <a:t> are the gaps, </a:t>
            </a:r>
            <a:r>
              <a:rPr lang="fr-CH" dirty="0" err="1"/>
              <a:t>when</a:t>
            </a:r>
            <a:r>
              <a:rPr lang="fr-CH" dirty="0"/>
              <a:t> do new infections </a:t>
            </a:r>
            <a:r>
              <a:rPr lang="fr-CH" dirty="0" err="1"/>
              <a:t>occur</a:t>
            </a:r>
            <a:r>
              <a:rPr lang="fr-CH" dirty="0"/>
              <a:t>, to </a:t>
            </a:r>
            <a:r>
              <a:rPr lang="fr-CH" dirty="0" err="1"/>
              <a:t>whom</a:t>
            </a:r>
            <a:endParaRPr lang="fr-CH" dirty="0"/>
          </a:p>
          <a:p>
            <a:pPr marL="0" indent="0">
              <a:buNone/>
            </a:pPr>
            <a:r>
              <a:rPr lang="fr-CH" dirty="0"/>
              <a:t>	o </a:t>
            </a:r>
            <a:r>
              <a:rPr lang="fr-CH" dirty="0" err="1"/>
              <a:t>recognizing</a:t>
            </a:r>
            <a:r>
              <a:rPr lang="fr-CH" dirty="0"/>
              <a:t> </a:t>
            </a:r>
            <a:r>
              <a:rPr lang="fr-CH" dirty="0" err="1"/>
              <a:t>barriers</a:t>
            </a:r>
            <a:r>
              <a:rPr lang="fr-CH" dirty="0"/>
              <a:t>, </a:t>
            </a:r>
            <a:r>
              <a:rPr lang="fr-CH" dirty="0" err="1"/>
              <a:t>listen</a:t>
            </a:r>
            <a:r>
              <a:rPr lang="fr-CH" dirty="0"/>
              <a:t> to </a:t>
            </a:r>
            <a:r>
              <a:rPr lang="fr-CH" dirty="0" err="1"/>
              <a:t>young</a:t>
            </a:r>
            <a:r>
              <a:rPr lang="fr-CH" dirty="0"/>
              <a:t> </a:t>
            </a:r>
            <a:r>
              <a:rPr lang="fr-CH" dirty="0" err="1"/>
              <a:t>women</a:t>
            </a:r>
            <a:r>
              <a:rPr lang="fr-CH" dirty="0"/>
              <a:t> and </a:t>
            </a:r>
            <a:r>
              <a:rPr lang="fr-CH" dirty="0" err="1"/>
              <a:t>mothers</a:t>
            </a:r>
            <a:endParaRPr lang="fr-CH" dirty="0"/>
          </a:p>
          <a:p>
            <a:pPr marL="0" indent="0">
              <a:buNone/>
            </a:pPr>
            <a:r>
              <a:rPr lang="fr-CH" dirty="0"/>
              <a:t>	o </a:t>
            </a:r>
            <a:r>
              <a:rPr lang="fr-CH" dirty="0" err="1"/>
              <a:t>communities</a:t>
            </a:r>
            <a:r>
              <a:rPr lang="fr-CH" dirty="0"/>
              <a:t>, </a:t>
            </a:r>
            <a:r>
              <a:rPr lang="fr-CH" dirty="0" err="1"/>
              <a:t>health</a:t>
            </a:r>
            <a:r>
              <a:rPr lang="fr-CH" dirty="0"/>
              <a:t> providers </a:t>
            </a:r>
            <a:r>
              <a:rPr lang="fr-CH" dirty="0" err="1"/>
              <a:t>contribute</a:t>
            </a:r>
            <a:r>
              <a:rPr lang="fr-CH" dirty="0"/>
              <a:t> to solutions</a:t>
            </a:r>
          </a:p>
          <a:p>
            <a:pPr marL="0" indent="0">
              <a:buNone/>
            </a:pP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15200890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7AE0A-2ECA-4FFB-8089-F33994F16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Political</a:t>
            </a:r>
            <a:r>
              <a:rPr lang="fr-CH" dirty="0"/>
              <a:t> Leadership, Advocacy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100BA-DA81-41D3-826A-1ED418866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195" y="184447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fr-CH" dirty="0" err="1"/>
              <a:t>Renew</a:t>
            </a:r>
            <a:r>
              <a:rPr lang="fr-CH" dirty="0"/>
              <a:t> </a:t>
            </a:r>
            <a:r>
              <a:rPr lang="fr-CH" dirty="0" err="1"/>
              <a:t>momentum</a:t>
            </a:r>
            <a:r>
              <a:rPr lang="fr-CH" dirty="0"/>
              <a:t>, </a:t>
            </a:r>
            <a:r>
              <a:rPr lang="fr-CH" dirty="0" err="1"/>
              <a:t>commitment</a:t>
            </a:r>
            <a:r>
              <a:rPr lang="fr-CH" dirty="0"/>
              <a:t>  </a:t>
            </a:r>
          </a:p>
          <a:p>
            <a:r>
              <a:rPr lang="fr-CH" dirty="0"/>
              <a:t>OAFLA – AU continental </a:t>
            </a:r>
            <a:r>
              <a:rPr lang="fr-CH" dirty="0" err="1"/>
              <a:t>campaign</a:t>
            </a:r>
            <a:r>
              <a:rPr lang="fr-CH" dirty="0"/>
              <a:t> Free To </a:t>
            </a:r>
            <a:r>
              <a:rPr lang="fr-CH" dirty="0" err="1"/>
              <a:t>Shine</a:t>
            </a:r>
            <a:r>
              <a:rPr lang="fr-CH" dirty="0"/>
              <a:t> </a:t>
            </a:r>
          </a:p>
          <a:p>
            <a:pPr marL="0" indent="0">
              <a:buNone/>
            </a:pPr>
            <a:r>
              <a:rPr lang="fr-CH" dirty="0"/>
              <a:t>	o     end new infections in </a:t>
            </a:r>
            <a:r>
              <a:rPr lang="fr-CH" dirty="0" err="1"/>
              <a:t>children</a:t>
            </a:r>
            <a:r>
              <a:rPr lang="fr-CH" dirty="0"/>
              <a:t>, </a:t>
            </a:r>
            <a:r>
              <a:rPr lang="fr-CH" dirty="0" err="1"/>
              <a:t>keep</a:t>
            </a:r>
            <a:r>
              <a:rPr lang="fr-CH" dirty="0"/>
              <a:t> </a:t>
            </a:r>
            <a:r>
              <a:rPr lang="fr-CH" dirty="0" err="1"/>
              <a:t>mothers</a:t>
            </a:r>
            <a:r>
              <a:rPr lang="fr-CH" dirty="0"/>
              <a:t> </a:t>
            </a:r>
            <a:r>
              <a:rPr lang="fr-CH" dirty="0" err="1"/>
              <a:t>healthy</a:t>
            </a:r>
            <a:endParaRPr lang="fr-CH" dirty="0"/>
          </a:p>
          <a:p>
            <a:pPr marL="0" indent="0">
              <a:buNone/>
            </a:pPr>
            <a:r>
              <a:rPr lang="fr-CH" dirty="0"/>
              <a:t>	o     country-</a:t>
            </a:r>
            <a:r>
              <a:rPr lang="fr-CH" dirty="0" err="1"/>
              <a:t>level</a:t>
            </a:r>
            <a:r>
              <a:rPr lang="fr-CH" dirty="0"/>
              <a:t> </a:t>
            </a:r>
            <a:r>
              <a:rPr lang="fr-CH" dirty="0" err="1"/>
              <a:t>strategies</a:t>
            </a:r>
            <a:r>
              <a:rPr lang="fr-CH" dirty="0"/>
              <a:t>, coordination</a:t>
            </a:r>
          </a:p>
          <a:p>
            <a:pPr marL="0" indent="0">
              <a:buNone/>
            </a:pPr>
            <a:r>
              <a:rPr lang="fr-CH" dirty="0"/>
              <a:t>	o     </a:t>
            </a:r>
            <a:r>
              <a:rPr lang="fr-CH" dirty="0" err="1"/>
              <a:t>address</a:t>
            </a:r>
            <a:r>
              <a:rPr lang="fr-CH" dirty="0"/>
              <a:t> stigma, people at the center </a:t>
            </a:r>
          </a:p>
          <a:p>
            <a:pPr marL="0" indent="0">
              <a:buNone/>
            </a:pPr>
            <a:r>
              <a:rPr lang="fr-CH" dirty="0"/>
              <a:t>            o     </a:t>
            </a:r>
            <a:r>
              <a:rPr lang="fr-CH" dirty="0" err="1"/>
              <a:t>accountability</a:t>
            </a:r>
            <a:r>
              <a:rPr lang="fr-CH" dirty="0"/>
              <a:t> for </a:t>
            </a:r>
            <a:r>
              <a:rPr lang="fr-CH" dirty="0" err="1"/>
              <a:t>results</a:t>
            </a:r>
            <a:r>
              <a:rPr lang="fr-CH" dirty="0"/>
              <a:t> </a:t>
            </a:r>
          </a:p>
          <a:p>
            <a:r>
              <a:rPr lang="fr-CH" dirty="0"/>
              <a:t>Path to Elimination, WHO validation </a:t>
            </a:r>
          </a:p>
          <a:p>
            <a:pPr marL="0" indent="0">
              <a:buNone/>
            </a:pPr>
            <a:r>
              <a:rPr lang="fr-CH" dirty="0"/>
              <a:t> </a:t>
            </a:r>
          </a:p>
          <a:p>
            <a:pPr marL="0" indent="0">
              <a:buNone/>
            </a:pPr>
            <a:r>
              <a:rPr lang="fr-CH" dirty="0"/>
              <a:t>                    ……..  </a:t>
            </a:r>
            <a:r>
              <a:rPr lang="fr-CH" i="1" dirty="0"/>
              <a:t>not on the last mile, but </a:t>
            </a:r>
            <a:r>
              <a:rPr lang="fr-CH" i="1" dirty="0" err="1"/>
              <a:t>we</a:t>
            </a:r>
            <a:r>
              <a:rPr lang="fr-CH" i="1" dirty="0"/>
              <a:t> </a:t>
            </a:r>
            <a:r>
              <a:rPr lang="fr-CH" i="1" dirty="0" err="1"/>
              <a:t>could</a:t>
            </a:r>
            <a:r>
              <a:rPr lang="fr-CH" i="1" dirty="0"/>
              <a:t> </a:t>
            </a:r>
            <a:r>
              <a:rPr lang="fr-CH" i="1" dirty="0" err="1"/>
              <a:t>be</a:t>
            </a:r>
            <a:endParaRPr lang="fr-CH" i="1" dirty="0"/>
          </a:p>
          <a:p>
            <a:pPr marL="0" indent="0">
              <a:buNone/>
            </a:pPr>
            <a:endParaRPr lang="fr-CH" dirty="0"/>
          </a:p>
          <a:p>
            <a:endParaRPr lang="fr-CH" dirty="0"/>
          </a:p>
          <a:p>
            <a:endParaRPr lang="en-CH" dirty="0"/>
          </a:p>
        </p:txBody>
      </p:sp>
      <p:pic>
        <p:nvPicPr>
          <p:cNvPr id="4" name="Content Placeholder 6">
            <a:extLst>
              <a:ext uri="{FF2B5EF4-FFF2-40B4-BE49-F238E27FC236}">
                <a16:creationId xmlns:a16="http://schemas.microsoft.com/office/drawing/2014/main" id="{11CFB3B3-77D9-4F6E-9066-D598C9F87F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9370" y="1027522"/>
            <a:ext cx="3019425" cy="1886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685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66E71-DA29-464E-A5EA-EA9B36B4E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path will we follow?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E0728F-84AD-4107-9A0F-543574D052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1413" y="2601798"/>
            <a:ext cx="5686803" cy="3230104"/>
          </a:xfrm>
          <a:prstGeom prst="rect">
            <a:avLst/>
          </a:prstGeom>
        </p:spPr>
      </p:pic>
      <p:pic>
        <p:nvPicPr>
          <p:cNvPr id="1028" name="Picture 4" descr="Image result for images short road">
            <a:extLst>
              <a:ext uri="{FF2B5EF4-FFF2-40B4-BE49-F238E27FC236}">
                <a16:creationId xmlns:a16="http://schemas.microsoft.com/office/drawing/2014/main" id="{E63DBD2A-FE0C-4540-87B6-A5F0819249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78" y="2441543"/>
            <a:ext cx="5186908" cy="346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5886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DF864-C365-41BE-8F18-DE9322242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are off track to meet 2020 target</a:t>
            </a:r>
            <a:endParaRPr lang="en-GB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8FCED35-0B29-4513-ABEC-4A4177EE1C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3668695"/>
              </p:ext>
            </p:extLst>
          </p:nvPr>
        </p:nvGraphicFramePr>
        <p:xfrm>
          <a:off x="2361744" y="1860247"/>
          <a:ext cx="8497933" cy="4201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18E7F19-02EA-41F2-85F4-0C6551C01DA1}"/>
              </a:ext>
            </a:extLst>
          </p:cNvPr>
          <p:cNvSpPr txBox="1"/>
          <p:nvPr/>
        </p:nvSpPr>
        <p:spPr>
          <a:xfrm>
            <a:off x="8870622" y="6542202"/>
            <a:ext cx="3211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UNAIDS 2018 estimates.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8BB5C3-8A86-485E-87B5-F74963E874E0}"/>
              </a:ext>
            </a:extLst>
          </p:cNvPr>
          <p:cNvSpPr txBox="1"/>
          <p:nvPr/>
        </p:nvSpPr>
        <p:spPr>
          <a:xfrm>
            <a:off x="9358011" y="3960841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180,000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B5846D-622B-47DB-8024-F6EE78A28E5B}"/>
              </a:ext>
            </a:extLst>
          </p:cNvPr>
          <p:cNvSpPr txBox="1"/>
          <p:nvPr/>
        </p:nvSpPr>
        <p:spPr>
          <a:xfrm>
            <a:off x="10096820" y="5012028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20,000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6376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59881-9EFF-40FF-AE96-76B4361B0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Scale up of PMTCT has slowed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0DDEAE0-A2A9-4013-9C7A-FF6E2C4CC7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328" y="2211439"/>
            <a:ext cx="6201275" cy="372736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955D864-E836-44A1-87D7-D98596518F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4420" y="2633031"/>
            <a:ext cx="4200252" cy="277966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58404CB-6F16-46AA-87AC-03FE89B0CD84}"/>
              </a:ext>
            </a:extLst>
          </p:cNvPr>
          <p:cNvSpPr txBox="1"/>
          <p:nvPr/>
        </p:nvSpPr>
        <p:spPr>
          <a:xfrm>
            <a:off x="7117237" y="6419652"/>
            <a:ext cx="5072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UNAIDS 2018 estimates. PEPFAR dashboard.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33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36772-75D3-473B-9314-22EC5850B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Close the gap in all countries and regions</a:t>
            </a:r>
            <a:endParaRPr lang="en-GB" sz="360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EEE9D1C-26B8-4791-AF07-20B9D3A677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7513981"/>
              </p:ext>
            </p:extLst>
          </p:nvPr>
        </p:nvGraphicFramePr>
        <p:xfrm>
          <a:off x="1444752" y="2468880"/>
          <a:ext cx="8494776" cy="3621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730B793-D45B-4697-9DA5-1F3D0940DBE8}"/>
              </a:ext>
            </a:extLst>
          </p:cNvPr>
          <p:cNvSpPr txBox="1"/>
          <p:nvPr/>
        </p:nvSpPr>
        <p:spPr>
          <a:xfrm>
            <a:off x="8870622" y="6542202"/>
            <a:ext cx="3211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UNAIDS 2018 estimates.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DBCE38-4F0F-43F8-AFA1-80A0C2D39A27}"/>
              </a:ext>
            </a:extLst>
          </p:cNvPr>
          <p:cNvSpPr txBox="1"/>
          <p:nvPr/>
        </p:nvSpPr>
        <p:spPr>
          <a:xfrm>
            <a:off x="4270342" y="305966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80%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44D9F0-00CC-435B-8BD1-B349C0D7F05C}"/>
              </a:ext>
            </a:extLst>
          </p:cNvPr>
          <p:cNvSpPr txBox="1"/>
          <p:nvPr/>
        </p:nvSpPr>
        <p:spPr>
          <a:xfrm>
            <a:off x="6743957" y="281536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93%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CB0672-441E-40C8-86D3-A51138BE1F43}"/>
              </a:ext>
            </a:extLst>
          </p:cNvPr>
          <p:cNvSpPr txBox="1"/>
          <p:nvPr/>
        </p:nvSpPr>
        <p:spPr>
          <a:xfrm>
            <a:off x="9258692" y="374972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48%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9405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3700D-281C-4FBB-BA23-2F9D1441C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PMTCT “coverage …” includes women who drop out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B3152-3242-423F-A72F-E786C63E4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51136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woman counted as receiving PMTCT does not guarantee viral suppression at delivery</a:t>
            </a:r>
          </a:p>
          <a:p>
            <a:r>
              <a:rPr lang="en-US" dirty="0"/>
              <a:t>Literature review of retention among women around the time of pregnancy found:</a:t>
            </a:r>
            <a:endParaRPr lang="en-GB" dirty="0"/>
          </a:p>
          <a:p>
            <a:pPr lvl="1"/>
            <a:r>
              <a:rPr lang="en-GB" dirty="0"/>
              <a:t>9 month retention among pregnant women already on ART: 75%</a:t>
            </a:r>
          </a:p>
          <a:p>
            <a:pPr lvl="1"/>
            <a:r>
              <a:rPr lang="en-GB" dirty="0"/>
              <a:t>6 month retention among women initiating ART during pregnancy: 80%</a:t>
            </a:r>
          </a:p>
          <a:p>
            <a:endParaRPr lang="en-US" sz="1200" dirty="0"/>
          </a:p>
          <a:p>
            <a:r>
              <a:rPr lang="en-US" dirty="0"/>
              <a:t>Need viral suppression at delivery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E5D2536-0F68-444B-8F31-B984E3DDD0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3253"/>
          <a:stretch/>
        </p:blipFill>
        <p:spPr>
          <a:xfrm>
            <a:off x="6840791" y="1727289"/>
            <a:ext cx="4697617" cy="4548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926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7CBA9-016E-4AE6-A2B3-6CE15EA42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MTCT rates remain unacceptably high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06D41-54A8-47ED-9929-78A89C130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E24084-F95A-4A8A-B0A2-6F33C8F78F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5354" y="1770259"/>
            <a:ext cx="7423619" cy="446206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085520C-7914-45E5-A09A-E8CF46D10135}"/>
              </a:ext>
            </a:extLst>
          </p:cNvPr>
          <p:cNvSpPr txBox="1"/>
          <p:nvPr/>
        </p:nvSpPr>
        <p:spPr>
          <a:xfrm>
            <a:off x="8870622" y="6542202"/>
            <a:ext cx="3211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UNAIDS 2018 estimates.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2661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60F73-E78D-47F7-A73F-3D22411AF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Among pregnant women living with HIV…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50C20-1486-4DF4-A56D-7F5A20338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548" y="1825625"/>
            <a:ext cx="6825007" cy="4351338"/>
          </a:xfrm>
        </p:spPr>
        <p:txBody>
          <a:bodyPr>
            <a:normAutofit/>
          </a:bodyPr>
          <a:lstStyle/>
          <a:p>
            <a:r>
              <a:rPr lang="en-US" dirty="0"/>
              <a:t>1.4 million pregnant </a:t>
            </a:r>
            <a:r>
              <a:rPr lang="en-US" b="1" dirty="0"/>
              <a:t>women</a:t>
            </a:r>
            <a:r>
              <a:rPr lang="en-US" dirty="0"/>
              <a:t> living with HIV</a:t>
            </a:r>
          </a:p>
          <a:p>
            <a:pPr lvl="1"/>
            <a:r>
              <a:rPr lang="en-US" dirty="0"/>
              <a:t>560,000 are on ART before pregnancy</a:t>
            </a:r>
          </a:p>
          <a:p>
            <a:pPr lvl="1"/>
            <a:r>
              <a:rPr lang="en-US" dirty="0"/>
              <a:t>530,000 are started on ART at 14 weeks</a:t>
            </a:r>
          </a:p>
          <a:p>
            <a:pPr lvl="1"/>
            <a:r>
              <a:rPr lang="en-US" dirty="0"/>
              <a:t>20,000 are started on ART just before delivery</a:t>
            </a:r>
          </a:p>
          <a:p>
            <a:pPr lvl="1"/>
            <a:r>
              <a:rPr lang="en-US" dirty="0"/>
              <a:t>280,000 do not get any ARV</a:t>
            </a:r>
          </a:p>
          <a:p>
            <a:r>
              <a:rPr lang="en-US" dirty="0"/>
              <a:t>115,000 women seroconvert </a:t>
            </a:r>
          </a:p>
          <a:p>
            <a:pPr lvl="2"/>
            <a:r>
              <a:rPr lang="en-US" dirty="0"/>
              <a:t>39,000 seroconvert during pregnancy</a:t>
            </a:r>
          </a:p>
          <a:p>
            <a:pPr lvl="2"/>
            <a:r>
              <a:rPr lang="en-US" dirty="0"/>
              <a:t>75,000 seroconvert during 17 months of breastfeeding</a:t>
            </a:r>
          </a:p>
          <a:p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158E9F3-FCC0-4A71-8AE5-766222DD75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6194" y="1819488"/>
            <a:ext cx="4584589" cy="40298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FA7A103-1763-4059-938E-791F0B1AFBDE}"/>
              </a:ext>
            </a:extLst>
          </p:cNvPr>
          <p:cNvSpPr txBox="1"/>
          <p:nvPr/>
        </p:nvSpPr>
        <p:spPr>
          <a:xfrm>
            <a:off x="7315216" y="6492875"/>
            <a:ext cx="4876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UNAIDS special analysis of 2018 estimates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3474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60F73-E78D-47F7-A73F-3D22411AF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Among pregnant women living with HIV…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50C20-1486-4DF4-A56D-7F5A20338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548" y="1825625"/>
            <a:ext cx="6825007" cy="4351338"/>
          </a:xfrm>
        </p:spPr>
        <p:txBody>
          <a:bodyPr>
            <a:normAutofit/>
          </a:bodyPr>
          <a:lstStyle/>
          <a:p>
            <a:r>
              <a:rPr lang="en-US" dirty="0"/>
              <a:t>1.5 million pregnant </a:t>
            </a:r>
            <a:r>
              <a:rPr lang="en-US" b="1" dirty="0"/>
              <a:t>women</a:t>
            </a:r>
            <a:r>
              <a:rPr lang="en-US" dirty="0"/>
              <a:t> living with HIV</a:t>
            </a:r>
          </a:p>
          <a:p>
            <a:pPr lvl="1"/>
            <a:r>
              <a:rPr lang="en-US" dirty="0"/>
              <a:t>560,000 are on ART before pregnancy</a:t>
            </a:r>
          </a:p>
          <a:p>
            <a:pPr lvl="1"/>
            <a:r>
              <a:rPr lang="en-US" dirty="0"/>
              <a:t>530,000 are started on ART at 14 weeks</a:t>
            </a:r>
          </a:p>
          <a:p>
            <a:pPr lvl="1"/>
            <a:r>
              <a:rPr lang="en-US" dirty="0"/>
              <a:t>20,000 are started on ART just before delivery</a:t>
            </a:r>
          </a:p>
          <a:p>
            <a:pPr lvl="1"/>
            <a:r>
              <a:rPr lang="en-US" dirty="0"/>
              <a:t>280,000 do not get any ARV</a:t>
            </a:r>
          </a:p>
          <a:p>
            <a:pPr lvl="1"/>
            <a:r>
              <a:rPr lang="en-US" b="1" dirty="0"/>
              <a:t>110,000 will drop off of ART</a:t>
            </a:r>
          </a:p>
          <a:p>
            <a:r>
              <a:rPr lang="en-US" dirty="0"/>
              <a:t>115,000 women seroconvert </a:t>
            </a:r>
          </a:p>
          <a:p>
            <a:pPr lvl="2"/>
            <a:r>
              <a:rPr lang="en-US" dirty="0"/>
              <a:t>39,000 seroconvert during pregnancy</a:t>
            </a:r>
          </a:p>
          <a:p>
            <a:pPr lvl="2"/>
            <a:r>
              <a:rPr lang="en-US" dirty="0"/>
              <a:t>75,000 seroconvert during 17 months of breastfeeding</a:t>
            </a: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6F1FBA-CB14-4C40-82F8-2FC90165B0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6194" y="1825625"/>
            <a:ext cx="4584589" cy="402370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5C431D0-B641-4CFC-B314-16646C4C6800}"/>
              </a:ext>
            </a:extLst>
          </p:cNvPr>
          <p:cNvSpPr txBox="1"/>
          <p:nvPr/>
        </p:nvSpPr>
        <p:spPr>
          <a:xfrm>
            <a:off x="7315216" y="6492875"/>
            <a:ext cx="4876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UNAIDS special analysis of 2018 estimates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779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1427</TotalTime>
  <Words>942</Words>
  <Application>Microsoft Office PowerPoint</Application>
  <PresentationFormat>Widescreen</PresentationFormat>
  <Paragraphs>210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The Last Mile to EMTCT:  Are we there yet? </vt:lpstr>
      <vt:lpstr>Which path will we follow?</vt:lpstr>
      <vt:lpstr>We are off track to meet 2020 target</vt:lpstr>
      <vt:lpstr>Scale up of PMTCT has slowed</vt:lpstr>
      <vt:lpstr>Close the gap in all countries and regions</vt:lpstr>
      <vt:lpstr>PMTCT “coverage …” includes women who drop out</vt:lpstr>
      <vt:lpstr>MTCT rates remain unacceptably high</vt:lpstr>
      <vt:lpstr>Among pregnant women living with HIV…</vt:lpstr>
      <vt:lpstr>Among pregnant women living with HIV…</vt:lpstr>
      <vt:lpstr>Among children newly infected …</vt:lpstr>
      <vt:lpstr>Programmatic implications?</vt:lpstr>
      <vt:lpstr>Acknowledgements</vt:lpstr>
      <vt:lpstr>Future directions</vt:lpstr>
      <vt:lpstr>Picking up the pace </vt:lpstr>
      <vt:lpstr>Picking up the pace</vt:lpstr>
      <vt:lpstr>Saving lives of young children</vt:lpstr>
      <vt:lpstr>Political Leadership, Advocacy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ESA country with high coverage Women</dc:title>
  <dc:creator>MAHY, Mary</dc:creator>
  <cp:lastModifiedBy>MAHY, Mary</cp:lastModifiedBy>
  <cp:revision>9</cp:revision>
  <cp:lastPrinted>2018-07-06T08:10:47Z</cp:lastPrinted>
  <dcterms:created xsi:type="dcterms:W3CDTF">2018-07-06T07:21:04Z</dcterms:created>
  <dcterms:modified xsi:type="dcterms:W3CDTF">2018-07-22T06:08:30Z</dcterms:modified>
</cp:coreProperties>
</file>